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4" r:id="rId3"/>
    <p:sldId id="265" r:id="rId4"/>
    <p:sldId id="258" r:id="rId5"/>
    <p:sldId id="259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86868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4159" autoAdjust="0"/>
    <p:restoredTop sz="94660"/>
  </p:normalViewPr>
  <p:slideViewPr>
    <p:cSldViewPr>
      <p:cViewPr varScale="1">
        <p:scale>
          <a:sx n="127" d="100"/>
          <a:sy n="127" d="100"/>
        </p:scale>
        <p:origin x="8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557BD-E8DA-48AA-B68F-5B8974B292DA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BE396-6FE5-49D2-9ED0-E1EC31B9A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3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E396-6FE5-49D2-9ED0-E1EC31B9AB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4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029201"/>
            <a:ext cx="6629400" cy="609600"/>
          </a:xfrm>
        </p:spPr>
        <p:txBody>
          <a:bodyPr>
            <a:normAutofit/>
          </a:bodyPr>
          <a:lstStyle>
            <a:lvl1pPr>
              <a:defRPr sz="3600" b="1" i="1" u="sng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546521"/>
            <a:ext cx="6629400" cy="533400"/>
          </a:xfrm>
        </p:spPr>
        <p:txBody>
          <a:bodyPr/>
          <a:lstStyle>
            <a:lvl1pPr marL="0" indent="0" algn="l">
              <a:buNone/>
              <a:defRPr i="1">
                <a:solidFill>
                  <a:schemeClr val="tx1">
                    <a:tint val="75000"/>
                  </a:schemeClr>
                </a:solidFill>
                <a:latin typeface="Rockwell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fld id="{14418BC3-A92B-4EA0-A0C2-BBE72E957138}" type="datetimeFigureOut">
              <a:rPr lang="en-US" smtClean="0"/>
              <a:pPr/>
              <a:t>9/9/2013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7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9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5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648" y="228600"/>
            <a:ext cx="6477000" cy="533399"/>
          </a:xfrm>
        </p:spPr>
        <p:txBody>
          <a:bodyPr anchor="t">
            <a:noAutofit/>
          </a:bodyPr>
          <a:lstStyle>
            <a:lvl1pPr algn="l">
              <a:defRPr sz="2800" b="1" u="sng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0" y="762000"/>
            <a:ext cx="6477000" cy="38099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ckwell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fld id="{14418BC3-A92B-4EA0-A0C2-BBE72E957138}" type="datetimeFigureOut">
              <a:rPr lang="en-US" smtClean="0"/>
              <a:pPr/>
              <a:t>9/9/2013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1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8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84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008313" cy="5059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34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27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2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i="1" kern="1200">
          <a:solidFill>
            <a:schemeClr val="accent4">
              <a:lumMod val="75000"/>
            </a:schemeClr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7777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77777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7777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Stream Recycling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Leave work a little cleaner than you found it </a:t>
            </a:r>
            <a:endParaRPr lang="en-US" dirty="0"/>
          </a:p>
        </p:txBody>
      </p:sp>
      <p:pic>
        <p:nvPicPr>
          <p:cNvPr id="9" name="Content Placeholder 8" descr="Recycling Tru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4" b="11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542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“Simple Stream” Recycling </a:t>
            </a:r>
            <a:endParaRPr lang="en-US" i="1" dirty="0">
              <a:solidFill>
                <a:schemeClr val="accent4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86868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approved recyclable items go into the same container.</a:t>
            </a:r>
          </a:p>
          <a:p>
            <a:r>
              <a:rPr lang="en-US" dirty="0">
                <a:solidFill>
                  <a:srgbClr val="868686"/>
                </a:solidFill>
                <a:latin typeface="Arial Unicode MS"/>
                <a:cs typeface="Arial Unicode MS"/>
              </a:rPr>
              <a:t>Janitorial staff collects the recyclables from desk-side or common room containers and places them into the designated recycling container in the outside disposal area.</a:t>
            </a:r>
          </a:p>
          <a:p>
            <a:r>
              <a:rPr lang="en-US" sz="2400" dirty="0" smtClean="0">
                <a:solidFill>
                  <a:srgbClr val="86868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Advanced Disposal collects the recycling and takes it to a processing facility.</a:t>
            </a:r>
            <a:endParaRPr lang="en-US" sz="2400" dirty="0">
              <a:solidFill>
                <a:srgbClr val="86868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What goes in the recycling bin…</a:t>
            </a:r>
            <a:endParaRPr lang="en-US" i="1" dirty="0">
              <a:solidFill>
                <a:schemeClr val="accent4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Cardboard</a:t>
            </a:r>
          </a:p>
          <a:p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Containerboard</a:t>
            </a:r>
          </a:p>
          <a:p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Newspaper</a:t>
            </a:r>
          </a:p>
          <a:p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Magazines</a:t>
            </a:r>
          </a:p>
          <a:p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Office paper</a:t>
            </a:r>
          </a:p>
          <a:p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Junk mail</a:t>
            </a:r>
          </a:p>
          <a:p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Envelopes</a:t>
            </a:r>
          </a:p>
          <a:p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File folders</a:t>
            </a:r>
          </a:p>
          <a:p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Phone books</a:t>
            </a:r>
          </a:p>
          <a:p>
            <a:pPr marL="0" indent="0">
              <a:buNone/>
            </a:pPr>
            <a:endParaRPr lang="en-US" sz="1200" dirty="0">
              <a:latin typeface="Arial Unicode MS"/>
              <a:cs typeface="Arial Unicode MS"/>
            </a:endParaRPr>
          </a:p>
          <a:p>
            <a:pPr marL="0" indent="0">
              <a:buNone/>
            </a:pPr>
            <a:r>
              <a:rPr lang="en-US" sz="1200" dirty="0" smtClean="0">
                <a:latin typeface="Arial Unicode MS"/>
                <a:cs typeface="Arial Unicode MS"/>
              </a:rPr>
              <a:t>*</a:t>
            </a:r>
            <a:r>
              <a:rPr lang="en-US" sz="1200" i="1" dirty="0" smtClean="0">
                <a:latin typeface="Arial Unicode MS"/>
                <a:cs typeface="Arial Unicode MS"/>
              </a:rPr>
              <a:t>Acceptable items vary by location.  Confirm with your Advanced Disposal representative.</a:t>
            </a:r>
            <a:endParaRPr lang="en-US" sz="1200" i="1" dirty="0">
              <a:latin typeface="Arial Unicode MS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Plastic #’s 1-7</a:t>
            </a:r>
          </a:p>
          <a:p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Water bottles</a:t>
            </a:r>
          </a:p>
          <a:p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Glass (clear, green, brown)</a:t>
            </a:r>
          </a:p>
          <a:p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Steel &amp; tin cans</a:t>
            </a:r>
          </a:p>
          <a:p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Aluminum</a:t>
            </a:r>
          </a:p>
          <a:p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Aseptic packaging</a:t>
            </a:r>
          </a:p>
          <a:p>
            <a:pPr lvl="1"/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Milk cartons</a:t>
            </a:r>
          </a:p>
          <a:p>
            <a:pPr lvl="1"/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Juice boxes</a:t>
            </a:r>
          </a:p>
          <a:p>
            <a:pPr lvl="1"/>
            <a:r>
              <a:rPr lang="en-US" sz="2400" dirty="0">
                <a:solidFill>
                  <a:srgbClr val="868686"/>
                </a:solidFill>
                <a:latin typeface="Arial Unicode MS"/>
                <a:cs typeface="Arial Unicode MS"/>
              </a:rPr>
              <a:t>Soup containers</a:t>
            </a:r>
          </a:p>
          <a:p>
            <a:endParaRPr lang="en-US" dirty="0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What stays out of the recycling bin…</a:t>
            </a:r>
            <a:endParaRPr lang="en-US" i="1" dirty="0">
              <a:solidFill>
                <a:schemeClr val="accent4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Unicode MS"/>
                <a:cs typeface="Arial Unicode MS"/>
              </a:rPr>
              <a:t>Food waste</a:t>
            </a:r>
          </a:p>
          <a:p>
            <a:r>
              <a:rPr lang="en-US" sz="2400" dirty="0">
                <a:latin typeface="Arial Unicode MS"/>
                <a:cs typeface="Arial Unicode MS"/>
              </a:rPr>
              <a:t>Restroom waste</a:t>
            </a:r>
          </a:p>
          <a:p>
            <a:r>
              <a:rPr lang="en-US" sz="2400" dirty="0">
                <a:latin typeface="Arial Unicode MS"/>
                <a:cs typeface="Arial Unicode MS"/>
              </a:rPr>
              <a:t>Medical waste</a:t>
            </a:r>
          </a:p>
          <a:p>
            <a:r>
              <a:rPr lang="en-US" sz="2400" dirty="0">
                <a:latin typeface="Arial Unicode MS"/>
                <a:cs typeface="Arial Unicode MS"/>
              </a:rPr>
              <a:t>Electronics</a:t>
            </a:r>
          </a:p>
          <a:p>
            <a:r>
              <a:rPr lang="en-US" sz="2400" dirty="0">
                <a:latin typeface="Arial Unicode MS"/>
                <a:cs typeface="Arial Unicode MS"/>
              </a:rPr>
              <a:t>Batteries</a:t>
            </a:r>
          </a:p>
          <a:p>
            <a:r>
              <a:rPr lang="en-US" sz="2400" dirty="0">
                <a:latin typeface="Arial Unicode MS"/>
                <a:cs typeface="Arial Unicode MS"/>
              </a:rPr>
              <a:t>Printer cartridges</a:t>
            </a:r>
          </a:p>
          <a:p>
            <a:endParaRPr lang="en-US" sz="2400" dirty="0">
              <a:latin typeface="Arial Unicode MS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>
                <a:latin typeface="Arial Unicode MS"/>
                <a:cs typeface="Arial Unicode MS"/>
              </a:rPr>
              <a:t>Light bulbs</a:t>
            </a:r>
          </a:p>
          <a:p>
            <a:r>
              <a:rPr lang="en-US" sz="2400" dirty="0">
                <a:latin typeface="Arial Unicode MS"/>
                <a:cs typeface="Arial Unicode MS"/>
              </a:rPr>
              <a:t>Ceramics</a:t>
            </a:r>
          </a:p>
          <a:p>
            <a:r>
              <a:rPr lang="en-US" sz="2400" dirty="0">
                <a:latin typeface="Arial Unicode MS"/>
                <a:cs typeface="Arial Unicode MS"/>
              </a:rPr>
              <a:t>Heat resistant glass</a:t>
            </a:r>
          </a:p>
          <a:p>
            <a:r>
              <a:rPr lang="en-US" sz="2400" dirty="0">
                <a:latin typeface="Arial Unicode MS"/>
                <a:cs typeface="Arial Unicode MS"/>
              </a:rPr>
              <a:t>Styrofoam </a:t>
            </a:r>
          </a:p>
          <a:p>
            <a:r>
              <a:rPr lang="en-US" sz="2400" dirty="0">
                <a:latin typeface="Arial Unicode MS"/>
                <a:cs typeface="Arial Unicode MS"/>
              </a:rPr>
              <a:t>Polystyrene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20339" y="2452240"/>
            <a:ext cx="2407922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10000"/>
            <a:ext cx="27432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 t="19686"/>
          <a:stretch/>
        </p:blipFill>
        <p:spPr>
          <a:xfrm>
            <a:off x="152401" y="4343400"/>
            <a:ext cx="2971799" cy="19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Office &amp; common room recycling containers</a:t>
            </a:r>
            <a:endParaRPr lang="en-US" i="1" dirty="0">
              <a:solidFill>
                <a:schemeClr val="accent4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>
                <a:latin typeface="Arial Unicode MS"/>
                <a:cs typeface="Arial Unicode MS"/>
              </a:rPr>
              <a:t>Indoor container size and shape are determined by customer preference.  </a:t>
            </a:r>
          </a:p>
          <a:p>
            <a:endParaRPr lang="en-US" sz="2400" dirty="0">
              <a:latin typeface="Arial Unicode MS"/>
              <a:cs typeface="Arial Unicode MS"/>
            </a:endParaRPr>
          </a:p>
          <a:p>
            <a:r>
              <a:rPr lang="en-US" sz="2400" dirty="0">
                <a:latin typeface="Arial Unicode MS"/>
                <a:cs typeface="Arial Unicode MS"/>
              </a:rPr>
              <a:t>Liners are not preferred but if used should be CLEAR.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86289" y="1814513"/>
            <a:ext cx="4038600" cy="3305175"/>
          </a:xfrm>
        </p:spPr>
      </p:pic>
    </p:spTree>
    <p:extLst>
      <p:ext uri="{BB962C8B-B14F-4D97-AF65-F5344CB8AC3E}">
        <p14:creationId xmlns:p14="http://schemas.microsoft.com/office/powerpoint/2010/main" val="21850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&amp; common area trash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>
                <a:latin typeface="Arial Unicode MS"/>
                <a:cs typeface="Arial Unicode MS"/>
              </a:rPr>
              <a:t>Should look or be labeled differently than recycled containers.</a:t>
            </a:r>
          </a:p>
          <a:p>
            <a:endParaRPr lang="en-US" sz="2400" dirty="0">
              <a:latin typeface="Arial Unicode MS"/>
              <a:cs typeface="Arial Unicode MS"/>
            </a:endParaRPr>
          </a:p>
          <a:p>
            <a:r>
              <a:rPr lang="en-US" sz="2400" dirty="0">
                <a:latin typeface="Arial Unicode MS"/>
                <a:cs typeface="Arial Unicode MS"/>
              </a:rPr>
              <a:t>Use dark GREEN OR BLACK liners.</a:t>
            </a:r>
          </a:p>
          <a:p>
            <a:endParaRPr lang="en-US" dirty="0"/>
          </a:p>
        </p:txBody>
      </p:sp>
      <p:pic>
        <p:nvPicPr>
          <p:cNvPr id="7" name="Content Placeholder 6" descr="Garbage ca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85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Recycling &amp; trash collection containers</a:t>
            </a:r>
            <a:endParaRPr lang="en-US" i="1" dirty="0">
              <a:solidFill>
                <a:schemeClr val="accent4">
                  <a:lumMod val="75000"/>
                </a:schemeClr>
              </a:solidFill>
              <a:latin typeface="Rockwell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449" r="394" b="27143"/>
          <a:stretch/>
        </p:blipFill>
        <p:spPr>
          <a:xfrm>
            <a:off x="3886200" y="4876800"/>
            <a:ext cx="3862682" cy="1533330"/>
          </a:xfrm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>
                <a:latin typeface="Arial Unicode MS"/>
                <a:cs typeface="Arial Unicode MS"/>
              </a:rPr>
              <a:t>Collection containers look the same if used for recycling or trash.</a:t>
            </a:r>
          </a:p>
          <a:p>
            <a:endParaRPr lang="en-US" sz="2400" dirty="0">
              <a:latin typeface="Arial Unicode MS"/>
              <a:cs typeface="Arial Unicode MS"/>
            </a:endParaRPr>
          </a:p>
          <a:p>
            <a:r>
              <a:rPr lang="en-US" sz="2400" dirty="0">
                <a:latin typeface="Arial Unicode MS"/>
                <a:cs typeface="Arial Unicode MS"/>
              </a:rPr>
              <a:t>Containers are labeled to indicate whether recycling or trash should be placed inside.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 t="14361" r="1825" b="39625"/>
          <a:stretch/>
        </p:blipFill>
        <p:spPr>
          <a:xfrm>
            <a:off x="152399" y="1219200"/>
            <a:ext cx="4277167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11392" r="3169" b="32714"/>
          <a:stretch/>
        </p:blipFill>
        <p:spPr>
          <a:xfrm>
            <a:off x="152400" y="2971800"/>
            <a:ext cx="427716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recycling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 Unicode MS"/>
                <a:cs typeface="Arial Unicode MS"/>
              </a:rPr>
              <a:t>Advanced Disposal trucks collect the recyclables and take them to </a:t>
            </a:r>
            <a:r>
              <a:rPr lang="en-US" sz="2400" dirty="0" smtClean="0">
                <a:latin typeface="Arial Unicode MS"/>
                <a:cs typeface="Arial Unicode MS"/>
              </a:rPr>
              <a:t>a processing facility called a material </a:t>
            </a:r>
            <a:r>
              <a:rPr lang="en-US" sz="2400" dirty="0">
                <a:latin typeface="Arial Unicode MS"/>
                <a:cs typeface="Arial Unicode MS"/>
              </a:rPr>
              <a:t>recovery facility or “</a:t>
            </a:r>
            <a:r>
              <a:rPr lang="en-US" sz="2400" dirty="0" smtClean="0">
                <a:latin typeface="Arial Unicode MS"/>
                <a:cs typeface="Arial Unicode MS"/>
              </a:rPr>
              <a:t>MRF.”</a:t>
            </a:r>
            <a:endParaRPr lang="en-US" sz="2400" dirty="0">
              <a:latin typeface="Arial Unicode MS"/>
              <a:cs typeface="Arial Unicode MS"/>
            </a:endParaRPr>
          </a:p>
          <a:p>
            <a:endParaRPr lang="en-US" sz="2400" dirty="0" smtClean="0">
              <a:latin typeface="Arial Unicode MS"/>
              <a:cs typeface="Arial Unicode MS"/>
            </a:endParaRPr>
          </a:p>
          <a:p>
            <a:r>
              <a:rPr lang="en-US" sz="2400" dirty="0" smtClean="0">
                <a:latin typeface="Arial Unicode MS"/>
                <a:cs typeface="Arial Unicode MS"/>
              </a:rPr>
              <a:t>MRF’s </a:t>
            </a:r>
            <a:r>
              <a:rPr lang="en-US" sz="2400" dirty="0">
                <a:latin typeface="Arial Unicode MS"/>
                <a:cs typeface="Arial Unicode MS"/>
              </a:rPr>
              <a:t>separate the </a:t>
            </a:r>
            <a:r>
              <a:rPr lang="en-US" sz="2400" dirty="0" smtClean="0">
                <a:latin typeface="Arial Unicode MS"/>
                <a:cs typeface="Arial Unicode MS"/>
              </a:rPr>
              <a:t>items to create the highest value raw materials.</a:t>
            </a:r>
          </a:p>
          <a:p>
            <a:endParaRPr lang="en-US" sz="2400" dirty="0">
              <a:latin typeface="Arial Unicode MS"/>
              <a:cs typeface="Arial Unicode MS"/>
            </a:endParaRPr>
          </a:p>
          <a:p>
            <a:r>
              <a:rPr lang="en-US" sz="2400" dirty="0" smtClean="0">
                <a:latin typeface="Arial Unicode MS"/>
                <a:cs typeface="Arial Unicode MS"/>
              </a:rPr>
              <a:t>Raw materials are then sent </a:t>
            </a:r>
            <a:r>
              <a:rPr lang="en-US" sz="2400" dirty="0">
                <a:latin typeface="Arial Unicode MS"/>
                <a:cs typeface="Arial Unicode MS"/>
              </a:rPr>
              <a:t>to </a:t>
            </a:r>
            <a:r>
              <a:rPr lang="en-US" sz="2400" dirty="0" smtClean="0">
                <a:latin typeface="Arial Unicode MS"/>
                <a:cs typeface="Arial Unicode MS"/>
              </a:rPr>
              <a:t>manufacturers </a:t>
            </a:r>
            <a:r>
              <a:rPr lang="en-US" sz="2400" dirty="0">
                <a:latin typeface="Arial Unicode MS"/>
                <a:cs typeface="Arial Unicode MS"/>
              </a:rPr>
              <a:t>to be made into new </a:t>
            </a:r>
            <a:r>
              <a:rPr lang="en-US" sz="2400" dirty="0" smtClean="0">
                <a:latin typeface="Arial Unicode MS"/>
                <a:cs typeface="Arial Unicode MS"/>
              </a:rPr>
              <a:t>products.</a:t>
            </a:r>
            <a:endParaRPr lang="en-US" sz="2400" dirty="0">
              <a:latin typeface="Arial Unicode MS"/>
              <a:cs typeface="Arial Unicode MS"/>
            </a:endParaRPr>
          </a:p>
        </p:txBody>
      </p:sp>
      <p:pic>
        <p:nvPicPr>
          <p:cNvPr id="8" name="Content Placeholder 7" descr="IMG_0233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54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is simple and smart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Plastic </a:t>
            </a:r>
            <a:r>
              <a:rPr lang="en-US" dirty="0">
                <a:latin typeface="Arial Unicode MS"/>
                <a:cs typeface="Arial Unicode MS"/>
              </a:rPr>
              <a:t>soda bottles are recycled into fiberfill, fleece wear, luggage, picnic tables, benches, carpet, buckets and pipe.</a:t>
            </a:r>
          </a:p>
          <a:p>
            <a:r>
              <a:rPr lang="en-US" dirty="0">
                <a:latin typeface="Arial Unicode MS"/>
                <a:cs typeface="Arial Unicode MS"/>
              </a:rPr>
              <a:t>Forty recycled plastic soda bottles make enough fiberfill to stuff a sleeping bag.</a:t>
            </a:r>
          </a:p>
          <a:p>
            <a:r>
              <a:rPr lang="en-US" dirty="0">
                <a:latin typeface="Arial Unicode MS"/>
                <a:cs typeface="Arial Unicode MS"/>
              </a:rPr>
              <a:t>You can save enough energy to operate a TV for 6 hours by recycling just two aluminum cans.</a:t>
            </a:r>
          </a:p>
          <a:p>
            <a:r>
              <a:rPr lang="en-US" dirty="0">
                <a:latin typeface="Arial Unicode MS"/>
                <a:cs typeface="Arial Unicode MS"/>
              </a:rPr>
              <a:t>Aluminum cans are recycled into lawn chairs, construction products, aluminum foil and even cars.</a:t>
            </a:r>
          </a:p>
          <a:p>
            <a:r>
              <a:rPr lang="en-US" dirty="0">
                <a:latin typeface="Arial Unicode MS"/>
                <a:cs typeface="Arial Unicode MS"/>
              </a:rPr>
              <a:t>Newspaper and other paper products are recycled into writing paper, cereal boxes, paper towel, tissue paper and cardboard.</a:t>
            </a:r>
          </a:p>
          <a:p>
            <a:r>
              <a:rPr lang="en-US" dirty="0">
                <a:latin typeface="Arial Unicode MS"/>
                <a:cs typeface="Arial Unicode MS"/>
              </a:rPr>
              <a:t>Recycling 1 ton of paper saves 17 mature trees, 7,000 gallons of water, 3 cubic yards of landfill space, 2 barrels of oil and 4,100 kilowatt-hours of electricity – enough energy to power the average American home for 5 months.</a:t>
            </a:r>
          </a:p>
          <a:p>
            <a:r>
              <a:rPr lang="en-US" dirty="0">
                <a:latin typeface="Arial Unicode MS"/>
                <a:cs typeface="Arial Unicode MS"/>
              </a:rPr>
              <a:t>We can easily put Mother Nature’s recycling system to work in our gardens by spreading yard waste around trees, shrubs, and other plantings. Some common mulching materials are: grass clippings, green leaves, brown leaves and wood chips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89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479</Words>
  <Application>Microsoft Office PowerPoint</Application>
  <PresentationFormat>On-screen Show (4:3)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Unicode MS</vt:lpstr>
      <vt:lpstr>Arial</vt:lpstr>
      <vt:lpstr>Calibri</vt:lpstr>
      <vt:lpstr>Rockwell</vt:lpstr>
      <vt:lpstr>Office Theme</vt:lpstr>
      <vt:lpstr>Simple Stream Recycling </vt:lpstr>
      <vt:lpstr>“Simple Stream” Recycling </vt:lpstr>
      <vt:lpstr>What goes in the recycling bin…</vt:lpstr>
      <vt:lpstr>What stays out of the recycling bin…</vt:lpstr>
      <vt:lpstr>Office &amp; common room recycling containers</vt:lpstr>
      <vt:lpstr>Office &amp; common area trash containers</vt:lpstr>
      <vt:lpstr>Recycling &amp; trash collection containers</vt:lpstr>
      <vt:lpstr>Where does the recycling go?</vt:lpstr>
      <vt:lpstr>Recycling is simple and smart</vt:lpstr>
      <vt:lpstr>Leave work a little cleaner than you found it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 Battaglia</dc:creator>
  <cp:lastModifiedBy>Jana Kelly</cp:lastModifiedBy>
  <cp:revision>27</cp:revision>
  <dcterms:created xsi:type="dcterms:W3CDTF">2013-01-18T18:06:42Z</dcterms:created>
  <dcterms:modified xsi:type="dcterms:W3CDTF">2013-09-09T21:55:08Z</dcterms:modified>
</cp:coreProperties>
</file>