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8" r:id="rId3"/>
    <p:sldId id="271" r:id="rId4"/>
    <p:sldId id="270" r:id="rId5"/>
    <p:sldId id="263" r:id="rId6"/>
    <p:sldId id="262" r:id="rId7"/>
    <p:sldId id="259" r:id="rId8"/>
    <p:sldId id="260" r:id="rId9"/>
    <p:sldId id="266" r:id="rId10"/>
    <p:sldId id="265" r:id="rId11"/>
    <p:sldId id="264" r:id="rId12"/>
    <p:sldId id="267" r:id="rId13"/>
    <p:sldId id="272" r:id="rId14"/>
    <p:sldId id="269" r:id="rId15"/>
    <p:sldId id="273" r:id="rId16"/>
    <p:sldId id="261"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9D783D6-233B-4334-B94C-1055FA6D501E}"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4D600F7-F1E0-4D2A-9278-BB7F5CB70267}" type="slidenum">
              <a:rPr lang="en-US" smtClean="0"/>
              <a:t>‹#›</a:t>
            </a:fld>
            <a:endParaRPr lang="en-US"/>
          </a:p>
        </p:txBody>
      </p:sp>
    </p:spTree>
    <p:extLst>
      <p:ext uri="{BB962C8B-B14F-4D97-AF65-F5344CB8AC3E}">
        <p14:creationId xmlns:p14="http://schemas.microsoft.com/office/powerpoint/2010/main" val="3923869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9D783D6-233B-4334-B94C-1055FA6D501E}"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4D600F7-F1E0-4D2A-9278-BB7F5CB70267}" type="slidenum">
              <a:rPr lang="en-US" smtClean="0"/>
              <a:t>‹#›</a:t>
            </a:fld>
            <a:endParaRPr lang="en-US"/>
          </a:p>
        </p:txBody>
      </p:sp>
    </p:spTree>
    <p:extLst>
      <p:ext uri="{BB962C8B-B14F-4D97-AF65-F5344CB8AC3E}">
        <p14:creationId xmlns:p14="http://schemas.microsoft.com/office/powerpoint/2010/main" val="369668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9D783D6-233B-4334-B94C-1055FA6D501E}"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4D600F7-F1E0-4D2A-9278-BB7F5CB70267}"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253241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69D783D6-233B-4334-B94C-1055FA6D501E}"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4D600F7-F1E0-4D2A-9278-BB7F5CB70267}" type="slidenum">
              <a:rPr lang="en-US" smtClean="0"/>
              <a:t>‹#›</a:t>
            </a:fld>
            <a:endParaRPr lang="en-US"/>
          </a:p>
        </p:txBody>
      </p:sp>
    </p:spTree>
    <p:extLst>
      <p:ext uri="{BB962C8B-B14F-4D97-AF65-F5344CB8AC3E}">
        <p14:creationId xmlns:p14="http://schemas.microsoft.com/office/powerpoint/2010/main" val="11108674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69D783D6-233B-4334-B94C-1055FA6D501E}"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4D600F7-F1E0-4D2A-9278-BB7F5CB70267}"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858074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69D783D6-233B-4334-B94C-1055FA6D501E}"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4D600F7-F1E0-4D2A-9278-BB7F5CB70267}" type="slidenum">
              <a:rPr lang="en-US" smtClean="0"/>
              <a:t>‹#›</a:t>
            </a:fld>
            <a:endParaRPr lang="en-US"/>
          </a:p>
        </p:txBody>
      </p:sp>
    </p:spTree>
    <p:extLst>
      <p:ext uri="{BB962C8B-B14F-4D97-AF65-F5344CB8AC3E}">
        <p14:creationId xmlns:p14="http://schemas.microsoft.com/office/powerpoint/2010/main" val="38997757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9D783D6-233B-4334-B94C-1055FA6D501E}"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4D600F7-F1E0-4D2A-9278-BB7F5CB70267}" type="slidenum">
              <a:rPr lang="en-US" smtClean="0"/>
              <a:t>‹#›</a:t>
            </a:fld>
            <a:endParaRPr lang="en-US"/>
          </a:p>
        </p:txBody>
      </p:sp>
    </p:spTree>
    <p:extLst>
      <p:ext uri="{BB962C8B-B14F-4D97-AF65-F5344CB8AC3E}">
        <p14:creationId xmlns:p14="http://schemas.microsoft.com/office/powerpoint/2010/main" val="32203986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9D783D6-233B-4334-B94C-1055FA6D501E}"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4D600F7-F1E0-4D2A-9278-BB7F5CB70267}" type="slidenum">
              <a:rPr lang="en-US" smtClean="0"/>
              <a:t>‹#›</a:t>
            </a:fld>
            <a:endParaRPr lang="en-US"/>
          </a:p>
        </p:txBody>
      </p:sp>
    </p:spTree>
    <p:extLst>
      <p:ext uri="{BB962C8B-B14F-4D97-AF65-F5344CB8AC3E}">
        <p14:creationId xmlns:p14="http://schemas.microsoft.com/office/powerpoint/2010/main" val="2943516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9D783D6-233B-4334-B94C-1055FA6D501E}"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4D600F7-F1E0-4D2A-9278-BB7F5CB70267}" type="slidenum">
              <a:rPr lang="en-US" smtClean="0"/>
              <a:t>‹#›</a:t>
            </a:fld>
            <a:endParaRPr lang="en-US"/>
          </a:p>
        </p:txBody>
      </p:sp>
    </p:spTree>
    <p:extLst>
      <p:ext uri="{BB962C8B-B14F-4D97-AF65-F5344CB8AC3E}">
        <p14:creationId xmlns:p14="http://schemas.microsoft.com/office/powerpoint/2010/main" val="2165222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9D783D6-233B-4334-B94C-1055FA6D501E}"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4D600F7-F1E0-4D2A-9278-BB7F5CB70267}" type="slidenum">
              <a:rPr lang="en-US" smtClean="0"/>
              <a:t>‹#›</a:t>
            </a:fld>
            <a:endParaRPr lang="en-US"/>
          </a:p>
        </p:txBody>
      </p:sp>
    </p:spTree>
    <p:extLst>
      <p:ext uri="{BB962C8B-B14F-4D97-AF65-F5344CB8AC3E}">
        <p14:creationId xmlns:p14="http://schemas.microsoft.com/office/powerpoint/2010/main" val="3676323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D783D6-233B-4334-B94C-1055FA6D501E}"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4D600F7-F1E0-4D2A-9278-BB7F5CB70267}" type="slidenum">
              <a:rPr lang="en-US" smtClean="0"/>
              <a:t>‹#›</a:t>
            </a:fld>
            <a:endParaRPr lang="en-US"/>
          </a:p>
        </p:txBody>
      </p:sp>
    </p:spTree>
    <p:extLst>
      <p:ext uri="{BB962C8B-B14F-4D97-AF65-F5344CB8AC3E}">
        <p14:creationId xmlns:p14="http://schemas.microsoft.com/office/powerpoint/2010/main" val="942175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9D783D6-233B-4334-B94C-1055FA6D501E}" type="datetimeFigureOut">
              <a:rPr lang="en-US" smtClean="0"/>
              <a:t>1/19/2021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4D600F7-F1E0-4D2A-9278-BB7F5CB70267}" type="slidenum">
              <a:rPr lang="en-US" smtClean="0"/>
              <a:t>‹#›</a:t>
            </a:fld>
            <a:endParaRPr lang="en-US"/>
          </a:p>
        </p:txBody>
      </p:sp>
    </p:spTree>
    <p:extLst>
      <p:ext uri="{BB962C8B-B14F-4D97-AF65-F5344CB8AC3E}">
        <p14:creationId xmlns:p14="http://schemas.microsoft.com/office/powerpoint/2010/main" val="1977941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9D783D6-233B-4334-B94C-1055FA6D501E}" type="datetimeFigureOut">
              <a:rPr lang="en-US" smtClean="0"/>
              <a:t>1/19/2021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4D600F7-F1E0-4D2A-9278-BB7F5CB70267}" type="slidenum">
              <a:rPr lang="en-US" smtClean="0"/>
              <a:t>‹#›</a:t>
            </a:fld>
            <a:endParaRPr lang="en-US"/>
          </a:p>
        </p:txBody>
      </p:sp>
    </p:spTree>
    <p:extLst>
      <p:ext uri="{BB962C8B-B14F-4D97-AF65-F5344CB8AC3E}">
        <p14:creationId xmlns:p14="http://schemas.microsoft.com/office/powerpoint/2010/main" val="3435429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D783D6-233B-4334-B94C-1055FA6D501E}" type="datetimeFigureOut">
              <a:rPr lang="en-US" smtClean="0"/>
              <a:t>1/19/2021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4D600F7-F1E0-4D2A-9278-BB7F5CB70267}" type="slidenum">
              <a:rPr lang="en-US" smtClean="0"/>
              <a:t>‹#›</a:t>
            </a:fld>
            <a:endParaRPr lang="en-US"/>
          </a:p>
        </p:txBody>
      </p:sp>
    </p:spTree>
    <p:extLst>
      <p:ext uri="{BB962C8B-B14F-4D97-AF65-F5344CB8AC3E}">
        <p14:creationId xmlns:p14="http://schemas.microsoft.com/office/powerpoint/2010/main" val="3777379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9D783D6-233B-4334-B94C-1055FA6D501E}"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4D600F7-F1E0-4D2A-9278-BB7F5CB70267}" type="slidenum">
              <a:rPr lang="en-US" smtClean="0"/>
              <a:t>‹#›</a:t>
            </a:fld>
            <a:endParaRPr lang="en-US"/>
          </a:p>
        </p:txBody>
      </p:sp>
    </p:spTree>
    <p:extLst>
      <p:ext uri="{BB962C8B-B14F-4D97-AF65-F5344CB8AC3E}">
        <p14:creationId xmlns:p14="http://schemas.microsoft.com/office/powerpoint/2010/main" val="2626886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9D783D6-233B-4334-B94C-1055FA6D501E}"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4D600F7-F1E0-4D2A-9278-BB7F5CB70267}" type="slidenum">
              <a:rPr lang="en-US" smtClean="0"/>
              <a:t>‹#›</a:t>
            </a:fld>
            <a:endParaRPr lang="en-US"/>
          </a:p>
        </p:txBody>
      </p:sp>
    </p:spTree>
    <p:extLst>
      <p:ext uri="{BB962C8B-B14F-4D97-AF65-F5344CB8AC3E}">
        <p14:creationId xmlns:p14="http://schemas.microsoft.com/office/powerpoint/2010/main" val="2293475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9D783D6-233B-4334-B94C-1055FA6D501E}" type="datetimeFigureOut">
              <a:rPr lang="en-US" smtClean="0"/>
              <a:t>1/19/2021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4D600F7-F1E0-4D2A-9278-BB7F5CB70267}" type="slidenum">
              <a:rPr lang="en-US" smtClean="0"/>
              <a:t>‹#›</a:t>
            </a:fld>
            <a:endParaRPr lang="en-US"/>
          </a:p>
        </p:txBody>
      </p:sp>
    </p:spTree>
    <p:extLst>
      <p:ext uri="{BB962C8B-B14F-4D97-AF65-F5344CB8AC3E}">
        <p14:creationId xmlns:p14="http://schemas.microsoft.com/office/powerpoint/2010/main" val="1691851774"/>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courses.almyeducation.com/offers/2zJDtE9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ltransitionalmath.org/curriculum/documents-by-pathwa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ltransitionalmath.org/isu-resource-real-numbers-curriculum/" TargetMode="External"/><Relationship Id="rId2" Type="http://schemas.openxmlformats.org/officeDocument/2006/relationships/hyperlink" Target="http://www.iltransitionalmath.org/quantitative-literacy-statistics-resources/" TargetMode="External"/><Relationship Id="rId1" Type="http://schemas.openxmlformats.org/officeDocument/2006/relationships/slideLayout" Target="../slideLayouts/slideLayout2.xml"/><Relationship Id="rId4" Type="http://schemas.openxmlformats.org/officeDocument/2006/relationships/hyperlink" Target="http://www.iltransitionalmath.org/resources-from-il-partnerships/"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www.iltransitionalmath.org/curriculum/documents-by-pathwa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iltransitionalmath.org/isu-resource-real-numbers-curriculum/" TargetMode="External"/><Relationship Id="rId2" Type="http://schemas.openxmlformats.org/officeDocument/2006/relationships/hyperlink" Target="http://www.iltransitionalmath.org/resources-from-il-partnership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sharley@lakelandcollege.edu" TargetMode="External"/><Relationship Id="rId2" Type="http://schemas.openxmlformats.org/officeDocument/2006/relationships/hyperlink" Target="mailto:bjones@lakelandcollege.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Transitional Math</a:t>
            </a:r>
            <a:endParaRPr lang="en-US" dirty="0"/>
          </a:p>
        </p:txBody>
      </p:sp>
      <p:sp>
        <p:nvSpPr>
          <p:cNvPr id="3" name="Subtitle 2"/>
          <p:cNvSpPr>
            <a:spLocks noGrp="1"/>
          </p:cNvSpPr>
          <p:nvPr>
            <p:ph type="subTitle" idx="1"/>
          </p:nvPr>
        </p:nvSpPr>
        <p:spPr/>
        <p:txBody>
          <a:bodyPr/>
          <a:lstStyle/>
          <a:p>
            <a:r>
              <a:rPr lang="en-US" dirty="0" smtClean="0"/>
              <a:t>Lake Land College</a:t>
            </a:r>
            <a:endParaRPr lang="en-US" dirty="0"/>
          </a:p>
        </p:txBody>
      </p:sp>
    </p:spTree>
    <p:extLst>
      <p:ext uri="{BB962C8B-B14F-4D97-AF65-F5344CB8AC3E}">
        <p14:creationId xmlns:p14="http://schemas.microsoft.com/office/powerpoint/2010/main" val="39726578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Additional standards and grading policies according to Lake Land College</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Percentages for the categories should total to 100</a:t>
            </a:r>
            <a:r>
              <a:rPr lang="en-US" dirty="0" smtClean="0"/>
              <a:t>%.</a:t>
            </a:r>
            <a:endParaRPr lang="en-US" dirty="0"/>
          </a:p>
          <a:p>
            <a:r>
              <a:rPr lang="en-US" dirty="0"/>
              <a:t>Formatives (includes homework</a:t>
            </a:r>
            <a:r>
              <a:rPr lang="en-US" dirty="0" smtClean="0"/>
              <a:t>): </a:t>
            </a:r>
            <a:r>
              <a:rPr lang="en-US" dirty="0"/>
              <a:t>	10 – 25%</a:t>
            </a:r>
          </a:p>
          <a:p>
            <a:r>
              <a:rPr lang="en-US" dirty="0" smtClean="0"/>
              <a:t>Projects:  							25 </a:t>
            </a:r>
            <a:r>
              <a:rPr lang="en-US" dirty="0"/>
              <a:t>– 40%</a:t>
            </a:r>
          </a:p>
          <a:p>
            <a:r>
              <a:rPr lang="en-US" dirty="0"/>
              <a:t>Unit </a:t>
            </a:r>
            <a:r>
              <a:rPr lang="en-US" dirty="0" smtClean="0"/>
              <a:t>tests:</a:t>
            </a:r>
            <a:r>
              <a:rPr lang="en-US" dirty="0"/>
              <a:t>				</a:t>
            </a:r>
            <a:r>
              <a:rPr lang="en-US" dirty="0" smtClean="0"/>
              <a:t>			30 </a:t>
            </a:r>
            <a:r>
              <a:rPr lang="en-US" dirty="0"/>
              <a:t>– 50%</a:t>
            </a:r>
          </a:p>
          <a:p>
            <a:r>
              <a:rPr lang="en-US" dirty="0"/>
              <a:t>Final exams (one per semester</a:t>
            </a:r>
            <a:r>
              <a:rPr lang="en-US" dirty="0" smtClean="0"/>
              <a:t>):</a:t>
            </a:r>
            <a:r>
              <a:rPr lang="en-US" dirty="0"/>
              <a:t>	</a:t>
            </a:r>
            <a:r>
              <a:rPr lang="en-US" dirty="0" smtClean="0"/>
              <a:t>	15 </a:t>
            </a:r>
            <a:r>
              <a:rPr lang="en-US" dirty="0"/>
              <a:t>– 25% </a:t>
            </a:r>
          </a:p>
          <a:p>
            <a:pPr marL="0" indent="0">
              <a:buNone/>
            </a:pPr>
            <a:endParaRPr lang="en-US" dirty="0" smtClean="0"/>
          </a:p>
          <a:p>
            <a:pPr marL="0" indent="0">
              <a:buNone/>
            </a:pPr>
            <a:endParaRPr lang="en-US" dirty="0"/>
          </a:p>
          <a:p>
            <a:r>
              <a:rPr lang="en-US" dirty="0"/>
              <a:t>No more than 2 unit test retakes may be granted to a student. Final exams are not subject to retakes. </a:t>
            </a:r>
            <a:endParaRPr lang="en-US" dirty="0" smtClean="0"/>
          </a:p>
          <a:p>
            <a:r>
              <a:rPr lang="en-US" dirty="0" smtClean="0"/>
              <a:t>Projects </a:t>
            </a:r>
            <a:r>
              <a:rPr lang="en-US" dirty="0"/>
              <a:t>and formative assignments can be redone without limit. </a:t>
            </a:r>
            <a:endParaRPr lang="en-US" dirty="0" smtClean="0"/>
          </a:p>
          <a:p>
            <a:r>
              <a:rPr lang="en-US" dirty="0" smtClean="0"/>
              <a:t>Unit </a:t>
            </a:r>
            <a:r>
              <a:rPr lang="en-US" dirty="0"/>
              <a:t>test retakes must require student evidence of remediation on the content prior to taking a different version of the original unit test.</a:t>
            </a:r>
          </a:p>
          <a:p>
            <a:pPr marL="0" indent="0">
              <a:buNone/>
            </a:pPr>
            <a:endParaRPr lang="en-US" dirty="0"/>
          </a:p>
          <a:p>
            <a:endParaRPr lang="en-US" dirty="0"/>
          </a:p>
        </p:txBody>
      </p:sp>
    </p:spTree>
    <p:extLst>
      <p:ext uri="{BB962C8B-B14F-4D97-AF65-F5344CB8AC3E}">
        <p14:creationId xmlns:p14="http://schemas.microsoft.com/office/powerpoint/2010/main" val="2135524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Required for Portability Approval</a:t>
            </a:r>
            <a:endParaRPr lang="en-US" dirty="0"/>
          </a:p>
        </p:txBody>
      </p:sp>
      <p:sp>
        <p:nvSpPr>
          <p:cNvPr id="3" name="Content Placeholder 2"/>
          <p:cNvSpPr>
            <a:spLocks noGrp="1"/>
          </p:cNvSpPr>
          <p:nvPr>
            <p:ph idx="1"/>
          </p:nvPr>
        </p:nvSpPr>
        <p:spPr/>
        <p:txBody>
          <a:bodyPr/>
          <a:lstStyle/>
          <a:p>
            <a:r>
              <a:rPr lang="en-US" sz="2600" dirty="0" smtClean="0"/>
              <a:t>MOU</a:t>
            </a:r>
          </a:p>
          <a:p>
            <a:r>
              <a:rPr lang="en-US" sz="2600" dirty="0" smtClean="0"/>
              <a:t>Syllabus</a:t>
            </a:r>
          </a:p>
          <a:p>
            <a:r>
              <a:rPr lang="en-US" sz="2600" dirty="0" smtClean="0"/>
              <a:t>Content Competencies</a:t>
            </a:r>
          </a:p>
          <a:p>
            <a:endParaRPr lang="en-US" dirty="0"/>
          </a:p>
          <a:p>
            <a:endParaRPr lang="en-US" dirty="0" smtClean="0"/>
          </a:p>
          <a:p>
            <a:r>
              <a:rPr lang="en-US" dirty="0" smtClean="0"/>
              <a:t>Please watch the ALMY education course on how to accurately fill these documents</a:t>
            </a:r>
          </a:p>
          <a:p>
            <a:pPr lvl="1"/>
            <a:r>
              <a:rPr lang="en-US" u="sng" dirty="0">
                <a:hlinkClick r:id="rId2"/>
              </a:rPr>
              <a:t>https://courses.almyeducation.com/offers/2zJDtE9t</a:t>
            </a:r>
            <a:endParaRPr lang="en-US" dirty="0"/>
          </a:p>
          <a:p>
            <a:pPr lvl="1"/>
            <a:r>
              <a:rPr lang="en-US" dirty="0" smtClean="0"/>
              <a:t>The access code was sent through e-mail Summer 2020</a:t>
            </a:r>
          </a:p>
          <a:p>
            <a:endParaRPr lang="en-US" dirty="0"/>
          </a:p>
          <a:p>
            <a:endParaRPr lang="en-US" dirty="0"/>
          </a:p>
        </p:txBody>
      </p:sp>
    </p:spTree>
    <p:extLst>
      <p:ext uri="{BB962C8B-B14F-4D97-AF65-F5344CB8AC3E}">
        <p14:creationId xmlns:p14="http://schemas.microsoft.com/office/powerpoint/2010/main" val="13820957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Materials for QL/STATS</a:t>
            </a:r>
            <a:endParaRPr lang="en-US" dirty="0"/>
          </a:p>
        </p:txBody>
      </p:sp>
      <p:sp>
        <p:nvSpPr>
          <p:cNvPr id="3" name="Content Placeholder 2"/>
          <p:cNvSpPr>
            <a:spLocks noGrp="1"/>
          </p:cNvSpPr>
          <p:nvPr>
            <p:ph idx="1"/>
          </p:nvPr>
        </p:nvSpPr>
        <p:spPr>
          <a:xfrm>
            <a:off x="838200" y="1825624"/>
            <a:ext cx="10515600" cy="4711809"/>
          </a:xfrm>
        </p:spPr>
        <p:txBody>
          <a:bodyPr>
            <a:normAutofit/>
          </a:bodyPr>
          <a:lstStyle/>
          <a:p>
            <a:r>
              <a:rPr lang="en-US" dirty="0" smtClean="0"/>
              <a:t>State developed materials:  The syllabus and content competencies are already filled in-MAKE SURE YOU LOOK OVER BEFORE ADOPTING</a:t>
            </a:r>
          </a:p>
          <a:p>
            <a:pPr lvl="1"/>
            <a:r>
              <a:rPr lang="en-US" dirty="0" smtClean="0"/>
              <a:t>These documents are located on the </a:t>
            </a:r>
            <a:r>
              <a:rPr lang="en-US" dirty="0" err="1" smtClean="0"/>
              <a:t>Almy</a:t>
            </a:r>
            <a:r>
              <a:rPr lang="en-US" dirty="0" smtClean="0"/>
              <a:t> Education course</a:t>
            </a:r>
          </a:p>
          <a:p>
            <a:pPr lvl="1"/>
            <a:endParaRPr lang="en-US" dirty="0"/>
          </a:p>
          <a:p>
            <a:r>
              <a:rPr lang="en-US" dirty="0" smtClean="0"/>
              <a:t>Publisher materials</a:t>
            </a:r>
          </a:p>
          <a:p>
            <a:pPr lvl="1"/>
            <a:r>
              <a:rPr lang="en-US" dirty="0" smtClean="0"/>
              <a:t>The documents for a course using the textbook  MATH LIT is also on the </a:t>
            </a:r>
            <a:r>
              <a:rPr lang="en-US" dirty="0" err="1" smtClean="0"/>
              <a:t>Almy</a:t>
            </a:r>
            <a:r>
              <a:rPr lang="en-US" dirty="0" smtClean="0"/>
              <a:t> Education course</a:t>
            </a:r>
          </a:p>
          <a:p>
            <a:pPr lvl="1"/>
            <a:endParaRPr lang="en-US" dirty="0"/>
          </a:p>
          <a:p>
            <a:r>
              <a:rPr lang="en-US" dirty="0" smtClean="0"/>
              <a:t>Design your </a:t>
            </a:r>
            <a:r>
              <a:rPr lang="en-US" dirty="0"/>
              <a:t>own course:  You design units that meet all the competencies in a contextualized, integrated </a:t>
            </a:r>
            <a:r>
              <a:rPr lang="en-US" dirty="0" smtClean="0"/>
              <a:t>way</a:t>
            </a:r>
          </a:p>
          <a:p>
            <a:pPr lvl="1"/>
            <a:r>
              <a:rPr lang="en-US" dirty="0" smtClean="0"/>
              <a:t>QL/STATS </a:t>
            </a:r>
            <a:r>
              <a:rPr lang="en-US" dirty="0"/>
              <a:t>competency rubric:  </a:t>
            </a:r>
            <a:endParaRPr lang="en-US" dirty="0" smtClean="0"/>
          </a:p>
          <a:p>
            <a:pPr lvl="2"/>
            <a:r>
              <a:rPr lang="en-US" dirty="0" smtClean="0">
                <a:hlinkClick r:id="rId2"/>
              </a:rPr>
              <a:t>http</a:t>
            </a:r>
            <a:r>
              <a:rPr lang="en-US" dirty="0">
                <a:hlinkClick r:id="rId2"/>
              </a:rPr>
              <a:t>://www.iltransitionalmath.org/curriculum/documents-by-pathway</a:t>
            </a:r>
            <a:r>
              <a:rPr lang="en-US" dirty="0" smtClean="0">
                <a:hlinkClick r:id="rId2"/>
              </a:rPr>
              <a:t>/</a:t>
            </a:r>
            <a:endParaRPr lang="en-US" dirty="0" smtClean="0"/>
          </a:p>
          <a:p>
            <a:endParaRPr lang="en-US" dirty="0" smtClean="0"/>
          </a:p>
          <a:p>
            <a:pPr lvl="2"/>
            <a:endParaRPr lang="en-US" dirty="0"/>
          </a:p>
          <a:p>
            <a:endParaRPr lang="en-US" dirty="0"/>
          </a:p>
        </p:txBody>
      </p:sp>
    </p:spTree>
    <p:extLst>
      <p:ext uri="{BB962C8B-B14F-4D97-AF65-F5344CB8AC3E}">
        <p14:creationId xmlns:p14="http://schemas.microsoft.com/office/powerpoint/2010/main" val="4142779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QL/STATS Resources</a:t>
            </a:r>
            <a:endParaRPr lang="en-US" dirty="0"/>
          </a:p>
        </p:txBody>
      </p:sp>
      <p:sp>
        <p:nvSpPr>
          <p:cNvPr id="3" name="Content Placeholder 2"/>
          <p:cNvSpPr>
            <a:spLocks noGrp="1"/>
          </p:cNvSpPr>
          <p:nvPr>
            <p:ph idx="1"/>
          </p:nvPr>
        </p:nvSpPr>
        <p:spPr/>
        <p:txBody>
          <a:bodyPr/>
          <a:lstStyle/>
          <a:p>
            <a:r>
              <a:rPr lang="en-US" dirty="0">
                <a:hlinkClick r:id="rId2"/>
              </a:rPr>
              <a:t>http://www.iltransitionalmath.org/quantitative-literacy-statistics-resources/</a:t>
            </a:r>
            <a:r>
              <a:rPr lang="en-US" dirty="0"/>
              <a:t>    This is password </a:t>
            </a:r>
            <a:r>
              <a:rPr lang="en-US" dirty="0" smtClean="0"/>
              <a:t>protected:  e-mail us for password</a:t>
            </a:r>
          </a:p>
          <a:p>
            <a:pPr marL="914400" lvl="2" indent="0">
              <a:buNone/>
            </a:pPr>
            <a:endParaRPr lang="en-US" dirty="0"/>
          </a:p>
          <a:p>
            <a:r>
              <a:rPr lang="en-US" dirty="0">
                <a:hlinkClick r:id="rId3"/>
              </a:rPr>
              <a:t>http://www.iltransitionalmath.org/isu-resource-real-numbers-curriculum/</a:t>
            </a:r>
            <a:r>
              <a:rPr lang="en-US" dirty="0"/>
              <a:t>   This is password </a:t>
            </a:r>
            <a:r>
              <a:rPr lang="en-US" dirty="0" smtClean="0"/>
              <a:t>protected:  e-mail us for password</a:t>
            </a:r>
          </a:p>
          <a:p>
            <a:pPr marL="914400" lvl="2" indent="0">
              <a:buNone/>
            </a:pPr>
            <a:endParaRPr lang="en-US" dirty="0"/>
          </a:p>
          <a:p>
            <a:r>
              <a:rPr lang="en-US" dirty="0">
                <a:hlinkClick r:id="rId4"/>
              </a:rPr>
              <a:t>http://www.iltransitionalmath.org/resources-from-il-partnerships</a:t>
            </a:r>
            <a:r>
              <a:rPr lang="en-US" dirty="0" smtClean="0">
                <a:hlinkClick r:id="rId4"/>
              </a:rPr>
              <a:t>/</a:t>
            </a:r>
            <a:endParaRPr lang="en-US" dirty="0" smtClean="0"/>
          </a:p>
          <a:p>
            <a:endParaRPr lang="en-US" dirty="0"/>
          </a:p>
          <a:p>
            <a:r>
              <a:rPr lang="en-US" dirty="0" smtClean="0"/>
              <a:t>We have completed </a:t>
            </a:r>
            <a:r>
              <a:rPr lang="en-US" dirty="0" smtClean="0"/>
              <a:t>high </a:t>
            </a:r>
            <a:r>
              <a:rPr lang="en-US" dirty="0" smtClean="0"/>
              <a:t>school documentation available upon request</a:t>
            </a:r>
            <a:endParaRPr lang="en-US" dirty="0"/>
          </a:p>
          <a:p>
            <a:endParaRPr lang="en-US" dirty="0"/>
          </a:p>
        </p:txBody>
      </p:sp>
    </p:spTree>
    <p:extLst>
      <p:ext uri="{BB962C8B-B14F-4D97-AF65-F5344CB8AC3E}">
        <p14:creationId xmlns:p14="http://schemas.microsoft.com/office/powerpoint/2010/main" val="10493932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Materials for STEM</a:t>
            </a:r>
            <a:endParaRPr lang="en-US" dirty="0"/>
          </a:p>
        </p:txBody>
      </p:sp>
      <p:sp>
        <p:nvSpPr>
          <p:cNvPr id="3" name="Content Placeholder 2"/>
          <p:cNvSpPr>
            <a:spLocks noGrp="1"/>
          </p:cNvSpPr>
          <p:nvPr>
            <p:ph idx="1"/>
          </p:nvPr>
        </p:nvSpPr>
        <p:spPr>
          <a:xfrm>
            <a:off x="2234882" y="1634490"/>
            <a:ext cx="8915400" cy="5074920"/>
          </a:xfrm>
        </p:spPr>
        <p:txBody>
          <a:bodyPr>
            <a:normAutofit/>
          </a:bodyPr>
          <a:lstStyle/>
          <a:p>
            <a:r>
              <a:rPr lang="en-US" dirty="0"/>
              <a:t>Design your own course:  You design units that meet all the competencies in a contextualized, integrated </a:t>
            </a:r>
            <a:r>
              <a:rPr lang="en-US" dirty="0" smtClean="0"/>
              <a:t>way</a:t>
            </a:r>
          </a:p>
          <a:p>
            <a:pPr lvl="1"/>
            <a:r>
              <a:rPr lang="en-US" dirty="0" smtClean="0"/>
              <a:t>STEM competency </a:t>
            </a:r>
            <a:r>
              <a:rPr lang="en-US" dirty="0"/>
              <a:t>rubric:  </a:t>
            </a:r>
          </a:p>
          <a:p>
            <a:pPr lvl="2"/>
            <a:r>
              <a:rPr lang="en-US" dirty="0">
                <a:hlinkClick r:id="rId2"/>
              </a:rPr>
              <a:t>http://www.iltransitionalmath.org/curriculum/documents-by-pathway/</a:t>
            </a:r>
            <a:endParaRPr lang="en-US" dirty="0"/>
          </a:p>
          <a:p>
            <a:pPr marL="914400" lvl="2" indent="0">
              <a:buNone/>
            </a:pPr>
            <a:endParaRPr lang="en-US" dirty="0"/>
          </a:p>
          <a:p>
            <a:pPr lvl="1"/>
            <a:endParaRPr lang="en-US" dirty="0"/>
          </a:p>
          <a:p>
            <a:r>
              <a:rPr lang="en-US" dirty="0"/>
              <a:t>Publisher </a:t>
            </a:r>
            <a:r>
              <a:rPr lang="en-US" dirty="0" smtClean="0"/>
              <a:t>materials</a:t>
            </a:r>
          </a:p>
          <a:p>
            <a:pPr lvl="1"/>
            <a:r>
              <a:rPr lang="en-US" dirty="0" smtClean="0"/>
              <a:t>The content competencies </a:t>
            </a:r>
            <a:r>
              <a:rPr lang="en-US" dirty="0"/>
              <a:t>for a course </a:t>
            </a:r>
            <a:r>
              <a:rPr lang="en-US" dirty="0" smtClean="0"/>
              <a:t>using </a:t>
            </a:r>
            <a:r>
              <a:rPr lang="en-US" dirty="0" err="1" smtClean="0"/>
              <a:t>OpenStax</a:t>
            </a:r>
            <a:r>
              <a:rPr lang="en-US" dirty="0" smtClean="0"/>
              <a:t> and </a:t>
            </a:r>
            <a:r>
              <a:rPr lang="en-US" dirty="0" err="1" smtClean="0"/>
              <a:t>Almy</a:t>
            </a:r>
            <a:r>
              <a:rPr lang="en-US" dirty="0" smtClean="0"/>
              <a:t> Education </a:t>
            </a:r>
            <a:r>
              <a:rPr lang="en-US" dirty="0"/>
              <a:t>is also  on the </a:t>
            </a:r>
            <a:r>
              <a:rPr lang="en-US" dirty="0" err="1"/>
              <a:t>Almy</a:t>
            </a:r>
            <a:r>
              <a:rPr lang="en-US" dirty="0"/>
              <a:t> Education </a:t>
            </a:r>
            <a:r>
              <a:rPr lang="en-US" dirty="0" smtClean="0"/>
              <a:t>course</a:t>
            </a:r>
            <a:endParaRPr lang="en-US" dirty="0"/>
          </a:p>
          <a:p>
            <a:pPr lvl="1"/>
            <a:endParaRPr lang="en-US" dirty="0"/>
          </a:p>
          <a:p>
            <a:endParaRPr lang="en-US" dirty="0"/>
          </a:p>
        </p:txBody>
      </p:sp>
    </p:spTree>
    <p:extLst>
      <p:ext uri="{BB962C8B-B14F-4D97-AF65-F5344CB8AC3E}">
        <p14:creationId xmlns:p14="http://schemas.microsoft.com/office/powerpoint/2010/main" val="20238521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STEM Resources</a:t>
            </a:r>
            <a:endParaRPr lang="en-US" dirty="0"/>
          </a:p>
        </p:txBody>
      </p:sp>
      <p:sp>
        <p:nvSpPr>
          <p:cNvPr id="3" name="Content Placeholder 2"/>
          <p:cNvSpPr>
            <a:spLocks noGrp="1"/>
          </p:cNvSpPr>
          <p:nvPr>
            <p:ph idx="1"/>
          </p:nvPr>
        </p:nvSpPr>
        <p:spPr/>
        <p:txBody>
          <a:bodyPr/>
          <a:lstStyle/>
          <a:p>
            <a:r>
              <a:rPr lang="en-US" dirty="0" smtClean="0">
                <a:hlinkClick r:id="rId2"/>
              </a:rPr>
              <a:t>http</a:t>
            </a:r>
            <a:r>
              <a:rPr lang="en-US" dirty="0">
                <a:hlinkClick r:id="rId2"/>
              </a:rPr>
              <a:t>://www.iltransitionalmath.org/resources-from-il-partnerships</a:t>
            </a:r>
            <a:r>
              <a:rPr lang="en-US" dirty="0" smtClean="0">
                <a:hlinkClick r:id="rId2"/>
              </a:rPr>
              <a:t>/</a:t>
            </a:r>
            <a:endParaRPr lang="en-US" dirty="0" smtClean="0"/>
          </a:p>
          <a:p>
            <a:pPr lvl="2"/>
            <a:endParaRPr lang="en-US" dirty="0"/>
          </a:p>
          <a:p>
            <a:pPr marL="914400" lvl="2" indent="0">
              <a:buNone/>
            </a:pPr>
            <a:endParaRPr lang="en-US" dirty="0"/>
          </a:p>
          <a:p>
            <a:r>
              <a:rPr lang="en-US" dirty="0">
                <a:hlinkClick r:id="rId3"/>
              </a:rPr>
              <a:t>http://www.iltransitionalmath.org/isu-resource-real-numbers-curriculum/</a:t>
            </a:r>
            <a:r>
              <a:rPr lang="en-US" dirty="0"/>
              <a:t>   This is password </a:t>
            </a:r>
            <a:r>
              <a:rPr lang="en-US" dirty="0" smtClean="0"/>
              <a:t>protected:  e-mail us for password</a:t>
            </a:r>
            <a:br>
              <a:rPr lang="en-US" dirty="0" smtClean="0"/>
            </a:br>
            <a:endParaRPr lang="en-US" dirty="0" smtClean="0"/>
          </a:p>
          <a:p>
            <a:r>
              <a:rPr lang="en-US" dirty="0"/>
              <a:t>We have completed high school documentation available upon request</a:t>
            </a:r>
          </a:p>
          <a:p>
            <a:endParaRPr lang="en-US" dirty="0"/>
          </a:p>
        </p:txBody>
      </p:sp>
    </p:spTree>
    <p:extLst>
      <p:ext uri="{BB962C8B-B14F-4D97-AF65-F5344CB8AC3E}">
        <p14:creationId xmlns:p14="http://schemas.microsoft.com/office/powerpoint/2010/main" val="4561348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Transcripting</a:t>
            </a:r>
            <a:endParaRPr lang="en-US" dirty="0"/>
          </a:p>
        </p:txBody>
      </p:sp>
      <p:sp>
        <p:nvSpPr>
          <p:cNvPr id="3" name="Content Placeholder 2"/>
          <p:cNvSpPr>
            <a:spLocks noGrp="1"/>
          </p:cNvSpPr>
          <p:nvPr>
            <p:ph idx="1"/>
          </p:nvPr>
        </p:nvSpPr>
        <p:spPr/>
        <p:txBody>
          <a:bodyPr/>
          <a:lstStyle/>
          <a:p>
            <a:pPr fontAlgn="base"/>
            <a:r>
              <a:rPr lang="en-US" dirty="0"/>
              <a:t>High schools should only add a portability code to a student’s transcript if a course has been approved portable and the student has earned a C or better in it. In the notes section of the transcript, include the following:</a:t>
            </a:r>
          </a:p>
          <a:p>
            <a:pPr lvl="1" fontAlgn="base"/>
            <a:r>
              <a:rPr lang="en-US" dirty="0"/>
              <a:t>Portability code</a:t>
            </a:r>
          </a:p>
          <a:p>
            <a:pPr lvl="1" fontAlgn="base"/>
            <a:r>
              <a:rPr lang="en-US" dirty="0"/>
              <a:t>End date of course</a:t>
            </a:r>
          </a:p>
          <a:p>
            <a:pPr lvl="1" fontAlgn="base"/>
            <a:r>
              <a:rPr lang="en-US" dirty="0"/>
              <a:t>Course grade</a:t>
            </a:r>
          </a:p>
          <a:p>
            <a:endParaRPr lang="en-US" dirty="0"/>
          </a:p>
        </p:txBody>
      </p:sp>
    </p:spTree>
    <p:extLst>
      <p:ext uri="{BB962C8B-B14F-4D97-AF65-F5344CB8AC3E}">
        <p14:creationId xmlns:p14="http://schemas.microsoft.com/office/powerpoint/2010/main" val="2473945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Contacts</a:t>
            </a:r>
            <a:endParaRPr lang="en-US" dirty="0"/>
          </a:p>
        </p:txBody>
      </p:sp>
      <p:sp>
        <p:nvSpPr>
          <p:cNvPr id="3" name="Content Placeholder 2"/>
          <p:cNvSpPr>
            <a:spLocks noGrp="1"/>
          </p:cNvSpPr>
          <p:nvPr>
            <p:ph idx="1"/>
          </p:nvPr>
        </p:nvSpPr>
        <p:spPr/>
        <p:txBody>
          <a:bodyPr/>
          <a:lstStyle/>
          <a:p>
            <a:r>
              <a:rPr lang="en-US" sz="2400" dirty="0" smtClean="0"/>
              <a:t>Bambi Jones</a:t>
            </a:r>
            <a:r>
              <a:rPr lang="en-US" sz="2400" smtClean="0"/>
              <a:t>:  </a:t>
            </a:r>
            <a:r>
              <a:rPr lang="en-US" sz="2400" smtClean="0">
                <a:hlinkClick r:id="rId2"/>
              </a:rPr>
              <a:t>bjones@lakelandcollege.edu</a:t>
            </a:r>
            <a:endParaRPr lang="en-US" sz="2400" smtClean="0"/>
          </a:p>
          <a:p>
            <a:pPr marL="0" indent="0">
              <a:buNone/>
            </a:pPr>
            <a:endParaRPr lang="en-US" sz="2400" dirty="0" smtClean="0"/>
          </a:p>
          <a:p>
            <a:r>
              <a:rPr lang="en-US" sz="2400" dirty="0" smtClean="0"/>
              <a:t>Sarah Harley:  </a:t>
            </a:r>
            <a:r>
              <a:rPr lang="en-US" sz="2400" dirty="0" smtClean="0">
                <a:hlinkClick r:id="rId3"/>
              </a:rPr>
              <a:t>sharley@lakelandcollege.edu</a:t>
            </a:r>
            <a:endParaRPr lang="en-US" sz="2400" dirty="0" smtClean="0"/>
          </a:p>
          <a:p>
            <a:endParaRPr lang="en-US" dirty="0"/>
          </a:p>
          <a:p>
            <a:endParaRPr lang="en-US" dirty="0"/>
          </a:p>
        </p:txBody>
      </p:sp>
    </p:spTree>
    <p:extLst>
      <p:ext uri="{BB962C8B-B14F-4D97-AF65-F5344CB8AC3E}">
        <p14:creationId xmlns:p14="http://schemas.microsoft.com/office/powerpoint/2010/main" val="4183674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Postsecondary &amp; Workforce Readiness Act </a:t>
            </a:r>
            <a:endParaRPr lang="en-US" dirty="0"/>
          </a:p>
        </p:txBody>
      </p:sp>
      <p:sp>
        <p:nvSpPr>
          <p:cNvPr id="3" name="Content Placeholder 2"/>
          <p:cNvSpPr>
            <a:spLocks noGrp="1"/>
          </p:cNvSpPr>
          <p:nvPr>
            <p:ph idx="1"/>
          </p:nvPr>
        </p:nvSpPr>
        <p:spPr>
          <a:xfrm>
            <a:off x="2589212" y="2979420"/>
            <a:ext cx="8915400" cy="3777622"/>
          </a:xfrm>
        </p:spPr>
        <p:txBody>
          <a:bodyPr/>
          <a:lstStyle/>
          <a:p>
            <a:r>
              <a:rPr lang="en-US" dirty="0"/>
              <a:t>Postsecondary &amp; Workforce Readiness </a:t>
            </a:r>
            <a:r>
              <a:rPr lang="en-US" dirty="0" smtClean="0"/>
              <a:t>Act, </a:t>
            </a:r>
            <a:r>
              <a:rPr lang="en-US" dirty="0"/>
              <a:t>or PWR Act, was signed into law in July 2016. A major component of the law relates to transitional math courses, which are courses for seniors in high </a:t>
            </a:r>
            <a:r>
              <a:rPr lang="en-US" dirty="0" smtClean="0"/>
              <a:t>schools</a:t>
            </a:r>
          </a:p>
          <a:p>
            <a:r>
              <a:rPr lang="en-US" dirty="0" smtClean="0"/>
              <a:t>ISBE </a:t>
            </a:r>
            <a:r>
              <a:rPr lang="en-US" dirty="0"/>
              <a:t>and </a:t>
            </a:r>
            <a:r>
              <a:rPr lang="en-US" dirty="0" smtClean="0"/>
              <a:t>ICCB have established that every high school must have a transitional math course implemented by 21-22 school year.</a:t>
            </a:r>
          </a:p>
          <a:p>
            <a:r>
              <a:rPr lang="en-US" dirty="0"/>
              <a:t>The goal is to increase college readiness and reduce remediation</a:t>
            </a:r>
          </a:p>
          <a:p>
            <a:pPr marL="0" indent="0">
              <a:buNone/>
            </a:pPr>
            <a:endParaRPr lang="en-US" dirty="0" smtClean="0"/>
          </a:p>
        </p:txBody>
      </p:sp>
    </p:spTree>
    <p:extLst>
      <p:ext uri="{BB962C8B-B14F-4D97-AF65-F5344CB8AC3E}">
        <p14:creationId xmlns:p14="http://schemas.microsoft.com/office/powerpoint/2010/main" val="3889684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Frame</a:t>
            </a:r>
            <a:endParaRPr lang="en-US" dirty="0"/>
          </a:p>
        </p:txBody>
      </p:sp>
      <p:sp>
        <p:nvSpPr>
          <p:cNvPr id="3" name="Content Placeholder 2"/>
          <p:cNvSpPr>
            <a:spLocks noGrp="1"/>
          </p:cNvSpPr>
          <p:nvPr>
            <p:ph idx="1"/>
          </p:nvPr>
        </p:nvSpPr>
        <p:spPr/>
        <p:txBody>
          <a:bodyPr/>
          <a:lstStyle/>
          <a:p>
            <a:r>
              <a:rPr lang="en-US" dirty="0" smtClean="0"/>
              <a:t>Documentation for 20-21 implemented courses need be turned in by February 12</a:t>
            </a:r>
            <a:r>
              <a:rPr lang="en-US" baseline="30000" dirty="0" smtClean="0"/>
              <a:t>th</a:t>
            </a:r>
            <a:r>
              <a:rPr lang="en-US" dirty="0" smtClean="0"/>
              <a:t>.  If approved this Spring, students will have guaranteed placement FA 21. </a:t>
            </a:r>
          </a:p>
          <a:p>
            <a:endParaRPr lang="en-US" dirty="0"/>
          </a:p>
          <a:p>
            <a:r>
              <a:rPr lang="en-US" dirty="0" smtClean="0"/>
              <a:t>Documentation for 21-22 courses must be approved by Spring 22.  You have three deadlines opportunities for submission:</a:t>
            </a:r>
          </a:p>
          <a:p>
            <a:pPr lvl="1"/>
            <a:r>
              <a:rPr lang="en-US" dirty="0" smtClean="0"/>
              <a:t>SP 21:  February 12th</a:t>
            </a:r>
          </a:p>
          <a:p>
            <a:pPr lvl="1"/>
            <a:r>
              <a:rPr lang="en-US" dirty="0" smtClean="0"/>
              <a:t>SU 21:  May 7</a:t>
            </a:r>
            <a:r>
              <a:rPr lang="en-US" baseline="30000" dirty="0" smtClean="0"/>
              <a:t>th</a:t>
            </a:r>
            <a:endParaRPr lang="en-US" dirty="0" smtClean="0"/>
          </a:p>
          <a:p>
            <a:pPr lvl="1"/>
            <a:r>
              <a:rPr lang="en-US" dirty="0" smtClean="0"/>
              <a:t>FA 21:  October 8</a:t>
            </a:r>
            <a:r>
              <a:rPr lang="en-US" baseline="30000" dirty="0" smtClean="0"/>
              <a:t>th</a:t>
            </a:r>
            <a:endParaRPr lang="en-US" dirty="0" smtClean="0"/>
          </a:p>
        </p:txBody>
      </p:sp>
    </p:spTree>
    <p:extLst>
      <p:ext uri="{BB962C8B-B14F-4D97-AF65-F5344CB8AC3E}">
        <p14:creationId xmlns:p14="http://schemas.microsoft.com/office/powerpoint/2010/main" val="584608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Transitional Math Courses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a:t>
            </a:r>
            <a:r>
              <a:rPr lang="en-US" dirty="0"/>
              <a:t>key feature is the guaranteed placement a student receives upon successful completion</a:t>
            </a:r>
          </a:p>
          <a:p>
            <a:r>
              <a:rPr lang="en-US" dirty="0" smtClean="0"/>
              <a:t>These </a:t>
            </a:r>
            <a:r>
              <a:rPr lang="en-US" dirty="0"/>
              <a:t>courses emphasize authentic learning experiences aligned with careers as well as a student’s life and future </a:t>
            </a:r>
            <a:r>
              <a:rPr lang="en-US" dirty="0" smtClean="0"/>
              <a:t>coursework</a:t>
            </a:r>
          </a:p>
          <a:p>
            <a:r>
              <a:rPr lang="en-US" dirty="0"/>
              <a:t>The goal is to provide high school seniors with a new experience that is motivating as well as valuable in respect to the college placement </a:t>
            </a:r>
            <a:r>
              <a:rPr lang="en-US" dirty="0" smtClean="0"/>
              <a:t>achieved</a:t>
            </a:r>
          </a:p>
          <a:p>
            <a:r>
              <a:rPr lang="en-US" dirty="0" smtClean="0"/>
              <a:t>Enrollment in the applicable college-level math course must occur within 18 months of the transitional math course completion as indicated on the high school transcript</a:t>
            </a:r>
          </a:p>
          <a:p>
            <a:r>
              <a:rPr lang="en-US" dirty="0" smtClean="0"/>
              <a:t>If </a:t>
            </a:r>
            <a:r>
              <a:rPr lang="en-US" dirty="0"/>
              <a:t>the Transitional Math course has been approved by the Statewide Portability Panel, then a student who earns a C or better in that course can get placement into the appropriate college-level math course at any community college in Illinois.</a:t>
            </a:r>
          </a:p>
        </p:txBody>
      </p:sp>
    </p:spTree>
    <p:extLst>
      <p:ext uri="{BB962C8B-B14F-4D97-AF65-F5344CB8AC3E}">
        <p14:creationId xmlns:p14="http://schemas.microsoft.com/office/powerpoint/2010/main" val="4680792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Projected NOT Ready</a:t>
            </a:r>
            <a:endParaRPr lang="en-US" dirty="0"/>
          </a:p>
        </p:txBody>
      </p:sp>
      <p:sp>
        <p:nvSpPr>
          <p:cNvPr id="3" name="Content Placeholder 2"/>
          <p:cNvSpPr>
            <a:spLocks noGrp="1"/>
          </p:cNvSpPr>
          <p:nvPr>
            <p:ph idx="1"/>
          </p:nvPr>
        </p:nvSpPr>
        <p:spPr/>
        <p:txBody>
          <a:bodyPr/>
          <a:lstStyle/>
          <a:p>
            <a:r>
              <a:rPr lang="en-US" dirty="0" smtClean="0"/>
              <a:t>Transitional math courses are intended for students who are not projected to be ready for college-level math courses by the end of the senior year</a:t>
            </a:r>
          </a:p>
          <a:p>
            <a:r>
              <a:rPr lang="en-US" dirty="0" smtClean="0"/>
              <a:t>A high school junior who has successfully completed state math requirements but has not met at least two of the listed criteria (next slide) will be projected as NOT ready for college-level math and will be given transitional math opportunities.</a:t>
            </a:r>
            <a:endParaRPr lang="en-US" dirty="0"/>
          </a:p>
        </p:txBody>
      </p:sp>
    </p:spTree>
    <p:extLst>
      <p:ext uri="{BB962C8B-B14F-4D97-AF65-F5344CB8AC3E}">
        <p14:creationId xmlns:p14="http://schemas.microsoft.com/office/powerpoint/2010/main" val="808859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Projected Ready</a:t>
            </a:r>
            <a:br>
              <a:rPr lang="en-US" dirty="0" smtClean="0"/>
            </a:br>
            <a:r>
              <a:rPr lang="en-US" sz="1800" dirty="0" smtClean="0"/>
              <a:t>All Illinois high school juniors should be assessed on their college readiness regarding mathematics after the first semester of the junior year.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high school junior who has successfully completed state math graduation requirements and meets at least two of the following criteria is projected to be ready for college level coursework in mathematics when arriving at a postsecondary institution in Illinois.</a:t>
            </a:r>
          </a:p>
          <a:p>
            <a:r>
              <a:rPr lang="en-US" dirty="0" smtClean="0"/>
              <a:t> This determination is conditional based on enrollment in a senior year of math. </a:t>
            </a:r>
          </a:p>
          <a:p>
            <a:pPr lvl="1"/>
            <a:r>
              <a:rPr lang="en-US" dirty="0" smtClean="0"/>
              <a:t> B or better in Algebra 2 </a:t>
            </a:r>
          </a:p>
          <a:p>
            <a:pPr lvl="1"/>
            <a:r>
              <a:rPr lang="en-US" dirty="0" smtClean="0"/>
              <a:t>C or better in a course higher than Algebra 2 </a:t>
            </a:r>
          </a:p>
          <a:p>
            <a:pPr lvl="1"/>
            <a:r>
              <a:rPr lang="en-US" dirty="0" smtClean="0"/>
              <a:t>GPA of 3.0/4 </a:t>
            </a:r>
          </a:p>
          <a:p>
            <a:pPr lvl="1"/>
            <a:r>
              <a:rPr lang="en-US" dirty="0" smtClean="0"/>
              <a:t>Standardized assessment: Math SAT or PSAT ≥ 530 or Math ACT &gt; 22 </a:t>
            </a:r>
          </a:p>
          <a:p>
            <a:pPr lvl="1"/>
            <a:r>
              <a:rPr lang="en-US" dirty="0" smtClean="0"/>
              <a:t>Placement test score into college-level math at Lake Land College College: ALEKS ≥37 </a:t>
            </a:r>
          </a:p>
          <a:p>
            <a:pPr lvl="1"/>
            <a:r>
              <a:rPr lang="en-US" dirty="0" smtClean="0"/>
              <a:t>PARCC math score of 4 or 5 </a:t>
            </a:r>
          </a:p>
          <a:p>
            <a:pPr lvl="1"/>
            <a:r>
              <a:rPr lang="en-US" dirty="0" smtClean="0"/>
              <a:t>Teacher and/or advisor recommendation of college-level math in the senior year</a:t>
            </a:r>
            <a:endParaRPr lang="en-US" dirty="0"/>
          </a:p>
        </p:txBody>
      </p:sp>
    </p:spTree>
    <p:extLst>
      <p:ext uri="{BB962C8B-B14F-4D97-AF65-F5344CB8AC3E}">
        <p14:creationId xmlns:p14="http://schemas.microsoft.com/office/powerpoint/2010/main" val="23667020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Transitional Math Pathways</a:t>
            </a:r>
            <a:br>
              <a:rPr lang="en-US" dirty="0" smtClean="0"/>
            </a:br>
            <a:endParaRPr lang="en-US" dirty="0"/>
          </a:p>
        </p:txBody>
      </p:sp>
      <p:pic>
        <p:nvPicPr>
          <p:cNvPr id="1026" name="Picture 2" descr="transitional math pathway graphic"/>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36189" y="205740"/>
            <a:ext cx="10024616" cy="6412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25089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Transitional Math Pathways</a:t>
            </a:r>
            <a:endParaRPr lang="en-US" dirty="0"/>
          </a:p>
        </p:txBody>
      </p:sp>
      <p:sp>
        <p:nvSpPr>
          <p:cNvPr id="3" name="Content Placeholder 2"/>
          <p:cNvSpPr>
            <a:spLocks noGrp="1"/>
          </p:cNvSpPr>
          <p:nvPr>
            <p:ph idx="1"/>
          </p:nvPr>
        </p:nvSpPr>
        <p:spPr/>
        <p:txBody>
          <a:bodyPr/>
          <a:lstStyle/>
          <a:p>
            <a:r>
              <a:rPr lang="en-US" dirty="0" smtClean="0"/>
              <a:t>Each school will choose a pathway that most meets the needs of their students</a:t>
            </a:r>
          </a:p>
          <a:p>
            <a:r>
              <a:rPr lang="en-US" dirty="0"/>
              <a:t>The QL/Statistics pathway is the default pathway for a student who is undecided on his/her meta-major</a:t>
            </a:r>
          </a:p>
        </p:txBody>
      </p:sp>
    </p:spTree>
    <p:extLst>
      <p:ext uri="{BB962C8B-B14F-4D97-AF65-F5344CB8AC3E}">
        <p14:creationId xmlns:p14="http://schemas.microsoft.com/office/powerpoint/2010/main" val="39159298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 according to the PWR Act Competencies and Policies </a:t>
            </a:r>
            <a:endParaRPr lang="en-US" dirty="0"/>
          </a:p>
        </p:txBody>
      </p:sp>
      <p:sp>
        <p:nvSpPr>
          <p:cNvPr id="3" name="Content Placeholder 2"/>
          <p:cNvSpPr>
            <a:spLocks noGrp="1"/>
          </p:cNvSpPr>
          <p:nvPr>
            <p:ph idx="1"/>
          </p:nvPr>
        </p:nvSpPr>
        <p:spPr/>
        <p:txBody>
          <a:bodyPr>
            <a:normAutofit/>
          </a:bodyPr>
          <a:lstStyle/>
          <a:p>
            <a:r>
              <a:rPr lang="en-US" dirty="0" smtClean="0"/>
              <a:t>Students must earn a C or better in order to receive placement into the appropriate course at the community college level. </a:t>
            </a:r>
          </a:p>
          <a:p>
            <a:r>
              <a:rPr lang="en-US" dirty="0" smtClean="0"/>
              <a:t>At least 25% of the overall grade must come from problem or project-based learning tasks</a:t>
            </a:r>
          </a:p>
          <a:p>
            <a:r>
              <a:rPr lang="en-US" dirty="0" smtClean="0"/>
              <a:t>A single assessment may not be more than 50% of the final grade in the course. </a:t>
            </a:r>
            <a:endParaRPr lang="en-US" dirty="0"/>
          </a:p>
          <a:p>
            <a:r>
              <a:rPr lang="en-US" dirty="0" smtClean="0"/>
              <a:t>No more that 25% of the course grade can come from formative assignments such as homework. </a:t>
            </a:r>
            <a:endParaRPr lang="en-US" dirty="0"/>
          </a:p>
        </p:txBody>
      </p:sp>
    </p:spTree>
    <p:extLst>
      <p:ext uri="{BB962C8B-B14F-4D97-AF65-F5344CB8AC3E}">
        <p14:creationId xmlns:p14="http://schemas.microsoft.com/office/powerpoint/2010/main" val="3613537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377</TotalTime>
  <Words>1027</Words>
  <Application>Microsoft Office PowerPoint</Application>
  <PresentationFormat>Widescreen</PresentationFormat>
  <Paragraphs>103</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Century Gothic</vt:lpstr>
      <vt:lpstr>Wingdings 3</vt:lpstr>
      <vt:lpstr>Wisp</vt:lpstr>
      <vt:lpstr>Transitional Math</vt:lpstr>
      <vt:lpstr>Postsecondary &amp; Workforce Readiness Act </vt:lpstr>
      <vt:lpstr>Time Frame</vt:lpstr>
      <vt:lpstr>Transitional Math Courses </vt:lpstr>
      <vt:lpstr>Projected NOT Ready</vt:lpstr>
      <vt:lpstr>Projected Ready All Illinois high school juniors should be assessed on their college readiness regarding mathematics after the first semester of the junior year.  </vt:lpstr>
      <vt:lpstr>Transitional Math Pathways </vt:lpstr>
      <vt:lpstr>Transitional Math Pathways</vt:lpstr>
      <vt:lpstr>Standards according to the PWR Act Competencies and Policies </vt:lpstr>
      <vt:lpstr>Additional standards and grading policies according to Lake Land College </vt:lpstr>
      <vt:lpstr>Documentation Required for Portability Approval</vt:lpstr>
      <vt:lpstr>Materials for QL/STATS</vt:lpstr>
      <vt:lpstr>QL/STATS Resources</vt:lpstr>
      <vt:lpstr>Materials for STEM</vt:lpstr>
      <vt:lpstr>STEM Resources</vt:lpstr>
      <vt:lpstr>Transcripting</vt:lpstr>
      <vt:lpstr>Contacts</vt:lpstr>
    </vt:vector>
  </TitlesOfParts>
  <Company>Lake Land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Transitional Math</dc:title>
  <dc:creator>Sarah Harley</dc:creator>
  <cp:lastModifiedBy>Sarah Harley</cp:lastModifiedBy>
  <cp:revision>24</cp:revision>
  <dcterms:created xsi:type="dcterms:W3CDTF">2021-01-12T06:14:08Z</dcterms:created>
  <dcterms:modified xsi:type="dcterms:W3CDTF">2021-01-19T17:34:07Z</dcterms:modified>
</cp:coreProperties>
</file>