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9" r:id="rId3"/>
    <p:sldId id="290" r:id="rId4"/>
    <p:sldId id="286" r:id="rId5"/>
    <p:sldId id="287" r:id="rId6"/>
    <p:sldId id="280" r:id="rId7"/>
    <p:sldId id="285" r:id="rId8"/>
    <p:sldId id="270" r:id="rId9"/>
    <p:sldId id="283" r:id="rId10"/>
    <p:sldId id="259" r:id="rId11"/>
    <p:sldId id="281" r:id="rId12"/>
    <p:sldId id="284" r:id="rId13"/>
    <p:sldId id="261" r:id="rId14"/>
    <p:sldId id="278" r:id="rId15"/>
    <p:sldId id="273" r:id="rId16"/>
    <p:sldId id="274" r:id="rId17"/>
    <p:sldId id="275" r:id="rId18"/>
    <p:sldId id="276" r:id="rId19"/>
    <p:sldId id="291" r:id="rId20"/>
    <p:sldId id="271" r:id="rId21"/>
    <p:sldId id="282" r:id="rId22"/>
    <p:sldId id="288" r:id="rId23"/>
    <p:sldId id="277" r:id="rId24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CCD0D0-719B-416B-B96E-550E404678FC}">
          <p14:sldIdLst>
            <p14:sldId id="256"/>
            <p14:sldId id="289"/>
            <p14:sldId id="290"/>
            <p14:sldId id="286"/>
            <p14:sldId id="287"/>
            <p14:sldId id="280"/>
            <p14:sldId id="285"/>
            <p14:sldId id="270"/>
            <p14:sldId id="283"/>
            <p14:sldId id="259"/>
          </p14:sldIdLst>
        </p14:section>
        <p14:section name="Untitled Section" id="{97EEBF5E-DD66-4DE2-A3A8-783EDD026B6F}">
          <p14:sldIdLst>
            <p14:sldId id="281"/>
            <p14:sldId id="284"/>
            <p14:sldId id="261"/>
            <p14:sldId id="278"/>
            <p14:sldId id="273"/>
            <p14:sldId id="274"/>
            <p14:sldId id="275"/>
            <p14:sldId id="276"/>
            <p14:sldId id="291"/>
            <p14:sldId id="271"/>
            <p14:sldId id="282"/>
            <p14:sldId id="288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2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75935" autoAdjust="0"/>
  </p:normalViewPr>
  <p:slideViewPr>
    <p:cSldViewPr snapToGrid="0">
      <p:cViewPr varScale="1">
        <p:scale>
          <a:sx n="88" d="100"/>
          <a:sy n="88" d="100"/>
        </p:scale>
        <p:origin x="124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35EBF-EC0F-4826-AECF-812BDBA29B91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644F8-E810-4594-8825-0096F1CC9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81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87ACF06-F652-48E7-B76E-1F42A17320CB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4130EEC6-2D8F-460A-8CF5-AFF09CDC8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85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Incoming students are given support to explore careers, choose a program</a:t>
            </a:r>
            <a:r>
              <a:rPr lang="en-US" baseline="0" dirty="0"/>
              <a:t> of study, and develop an academic plan based on program maps created by faculty and advisors. This approach simplifies student decision-making and allows colleges to provide predictable schedules and frequent feedback so students can complete programs more efficiently. 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dobe Caslon Pro" panose="0205050205050A020403" pitchFamily="18" charset="0"/>
              </a:rPr>
              <a:t>Students then serve themselves, choosing what to take or when to seek help. As a result many struggle to make these decisions, not know what to take or when to seek assistance. Many end up dropping out of college.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Incoming students are given support to explore careers, choose a program</a:t>
            </a:r>
            <a:r>
              <a:rPr lang="en-US" baseline="0" dirty="0"/>
              <a:t> of study, and develop an academic plan based on program maps created by faculty and advisors. This approach simplifies student decision-making and allows colleges to provide predictable schedules and frequent feedback so students can complete programs more efficiently.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29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37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Number of how many credits</a:t>
            </a:r>
            <a:r>
              <a:rPr lang="en-US" baseline="0" dirty="0"/>
              <a:t> students typically finish with</a:t>
            </a:r>
          </a:p>
          <a:p>
            <a:endParaRPr lang="en-US" baseline="0" dirty="0"/>
          </a:p>
          <a:p>
            <a:r>
              <a:rPr lang="en-US" baseline="0" dirty="0"/>
              <a:t>Number of students who return vs. those who drop out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7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81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81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15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68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0EEC6-2D8F-460A-8CF5-AFF09CDC840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18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03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591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33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017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52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97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7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9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1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6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7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4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75C0F-AE74-4763-90F4-5E5EE3969067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F5B723-C432-44F7-8B5A-7BFEEA4BE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0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262575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Understanding Guided Pathways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3" y="4003656"/>
            <a:ext cx="10317899" cy="2509686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n-US" b="1" dirty="0">
                <a:latin typeface="Adobe Caslon Pro" panose="0205050205050A020403" pitchFamily="18" charset="0"/>
              </a:rPr>
              <a:t>Presentation for </a:t>
            </a:r>
            <a:r>
              <a:rPr lang="en-US" b="1" dirty="0" smtClean="0">
                <a:latin typeface="Adobe Caslon Pro" panose="0205050205050A020403" pitchFamily="18" charset="0"/>
              </a:rPr>
              <a:t>IACCAI</a:t>
            </a:r>
            <a:endParaRPr lang="en-US" b="1" dirty="0">
              <a:latin typeface="Adobe Caslon Pro" panose="0205050205050A020403" pitchFamily="18" charset="0"/>
            </a:endParaRPr>
          </a:p>
          <a:p>
            <a:pPr algn="r"/>
            <a:r>
              <a:rPr lang="en-US" b="1" dirty="0" smtClean="0">
                <a:latin typeface="Adobe Caslon Pro" panose="0205050205050A020403" pitchFamily="18" charset="0"/>
              </a:rPr>
              <a:t>October 12, 2018</a:t>
            </a:r>
            <a:endParaRPr lang="en-US" b="1" dirty="0">
              <a:latin typeface="Adobe Caslon Pro" panose="0205050205050A020403" pitchFamily="18" charset="0"/>
            </a:endParaRPr>
          </a:p>
          <a:p>
            <a:pPr algn="r"/>
            <a:r>
              <a:rPr lang="en-US" b="1" dirty="0" smtClean="0">
                <a:latin typeface="Adobe Caslon Pro" panose="0205050205050A020403" pitchFamily="18" charset="0"/>
              </a:rPr>
              <a:t>Darci </a:t>
            </a:r>
            <a:r>
              <a:rPr lang="en-US" b="1" dirty="0">
                <a:latin typeface="Adobe Caslon Pro" panose="0205050205050A020403" pitchFamily="18" charset="0"/>
              </a:rPr>
              <a:t>Cather</a:t>
            </a:r>
            <a:r>
              <a:rPr lang="en-US" dirty="0">
                <a:latin typeface="Adobe Caslon Pro" panose="0205050205050A020403" pitchFamily="18" charset="0"/>
              </a:rPr>
              <a:t> </a:t>
            </a:r>
            <a:br>
              <a:rPr lang="en-US" dirty="0">
                <a:latin typeface="Adobe Caslon Pro" panose="0205050205050A020403" pitchFamily="18" charset="0"/>
              </a:rPr>
            </a:br>
            <a:r>
              <a:rPr lang="en-US" dirty="0" smtClean="0">
                <a:latin typeface="Adobe Caslon Pro" panose="0205050205050A020403" pitchFamily="18" charset="0"/>
              </a:rPr>
              <a:t>Dean of Guided Pathways for Student Success</a:t>
            </a:r>
          </a:p>
          <a:p>
            <a:pPr algn="r">
              <a:spcBef>
                <a:spcPts val="0"/>
              </a:spcBef>
            </a:pPr>
            <a:r>
              <a:rPr lang="en-US" dirty="0" smtClean="0">
                <a:latin typeface="Adobe Caslon Pro" panose="0205050205050A020403" pitchFamily="18" charset="0"/>
              </a:rPr>
              <a:t>Lake Land College</a:t>
            </a:r>
            <a:endParaRPr lang="en-US" dirty="0">
              <a:latin typeface="Adobe Caslon Pro" panose="0205050205050A0204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3399" y="40586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What’s the Difference?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10" y="1686758"/>
            <a:ext cx="4774831" cy="4980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Cafeteria Style</a:t>
            </a:r>
            <a:r>
              <a:rPr lang="en-US" sz="3600" b="1" dirty="0">
                <a:latin typeface="Adobe Caslon Pro" panose="0205050205050A020403" pitchFamily="18" charset="0"/>
              </a:rPr>
              <a:t>	</a:t>
            </a:r>
          </a:p>
          <a:p>
            <a:pPr marL="0" indent="0">
              <a:buNone/>
            </a:pPr>
            <a:endParaRPr lang="en-US" sz="900" b="1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Many courses, programs, and supports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Students navigate resources on their own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Focus is on maximizing student access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6" y="1624614"/>
            <a:ext cx="4560445" cy="5233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Guided Pathways </a:t>
            </a:r>
          </a:p>
          <a:p>
            <a:pPr marL="0" indent="0">
              <a:buNone/>
            </a:pPr>
            <a:endParaRPr lang="en-US" sz="900" b="1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Clearly structured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Educationally coherent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Created by faculty and student services professionals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Active instruction and aligned student support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Access </a:t>
            </a:r>
            <a:r>
              <a:rPr lang="en-US" sz="2800" i="1" dirty="0">
                <a:latin typeface="Adobe Caslon Pro" panose="0205050205050A020403" pitchFamily="18" charset="0"/>
              </a:rPr>
              <a:t>with</a:t>
            </a:r>
            <a:r>
              <a:rPr lang="en-US" sz="2800" dirty="0">
                <a:latin typeface="Adobe Caslon Pro" panose="0205050205050A020403" pitchFamily="18" charset="0"/>
              </a:rPr>
              <a:t> success </a:t>
            </a:r>
          </a:p>
        </p:txBody>
      </p:sp>
    </p:spTree>
    <p:extLst>
      <p:ext uri="{BB962C8B-B14F-4D97-AF65-F5344CB8AC3E}">
        <p14:creationId xmlns:p14="http://schemas.microsoft.com/office/powerpoint/2010/main" val="9260978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008" y="236633"/>
            <a:ext cx="9752012" cy="128089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Essential Components of </a:t>
            </a:r>
            <a:b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</a:b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Guided Pathways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284" y="2078735"/>
            <a:ext cx="8915400" cy="425767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dobe Caslon Pro" panose="0205050205050A020403" pitchFamily="18" charset="0"/>
              </a:rPr>
              <a:t>Students will choose </a:t>
            </a:r>
            <a:r>
              <a:rPr lang="en-US" sz="2800" b="1" dirty="0">
                <a:solidFill>
                  <a:schemeClr val="accent1"/>
                </a:solidFill>
                <a:latin typeface="Adobe Caslon Pro" panose="0205050205050A020403" pitchFamily="18" charset="0"/>
              </a:rPr>
              <a:t>coherent, whole programs </a:t>
            </a:r>
            <a:r>
              <a:rPr lang="en-US" sz="2800" dirty="0">
                <a:latin typeface="Adobe Caslon Pro" panose="0205050205050A020403" pitchFamily="18" charset="0"/>
              </a:rPr>
              <a:t>instead of individual, random classes</a:t>
            </a:r>
          </a:p>
          <a:p>
            <a:endParaRPr lang="en-US" sz="14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Students will </a:t>
            </a:r>
            <a:r>
              <a:rPr lang="en-US" sz="2800" b="1" dirty="0">
                <a:solidFill>
                  <a:schemeClr val="accent1"/>
                </a:solidFill>
                <a:latin typeface="Adobe Caslon Pro" panose="0205050205050A020403" pitchFamily="18" charset="0"/>
              </a:rPr>
              <a:t>make informed, deliberate, and simpler choices </a:t>
            </a:r>
          </a:p>
          <a:p>
            <a:endParaRPr lang="en-US" sz="14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Students will not take credits outside of their declared major, as </a:t>
            </a:r>
            <a:r>
              <a:rPr lang="en-US" sz="2800" dirty="0">
                <a:solidFill>
                  <a:schemeClr val="accent1"/>
                </a:solidFill>
                <a:latin typeface="Adobe Caslon Pro" panose="0205050205050A020403" pitchFamily="18" charset="0"/>
              </a:rPr>
              <a:t>all </a:t>
            </a:r>
            <a:r>
              <a:rPr lang="en-US" sz="2800" b="1" dirty="0">
                <a:solidFill>
                  <a:schemeClr val="accent1"/>
                </a:solidFill>
                <a:latin typeface="Adobe Caslon Pro" panose="0205050205050A020403" pitchFamily="18" charset="0"/>
              </a:rPr>
              <a:t>credits are designed to count toward declared degrees </a:t>
            </a:r>
          </a:p>
        </p:txBody>
      </p:sp>
    </p:spTree>
    <p:extLst>
      <p:ext uri="{BB962C8B-B14F-4D97-AF65-F5344CB8AC3E}">
        <p14:creationId xmlns:p14="http://schemas.microsoft.com/office/powerpoint/2010/main" val="307115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28835"/>
            <a:ext cx="9752012" cy="128089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Essential Components of </a:t>
            </a:r>
            <a:b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</a:b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Guided Pathways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5767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dobe Caslon Pro" panose="0205050205050A020403" pitchFamily="18" charset="0"/>
              </a:rPr>
              <a:t>Students will take </a:t>
            </a:r>
            <a:r>
              <a:rPr lang="en-US" sz="2800" dirty="0">
                <a:solidFill>
                  <a:schemeClr val="accent1"/>
                </a:solidFill>
                <a:latin typeface="Adobe Caslon Pro" panose="0205050205050A020403" pitchFamily="18" charset="0"/>
              </a:rPr>
              <a:t>“milestone” courses </a:t>
            </a:r>
            <a:r>
              <a:rPr lang="en-US" sz="2800" dirty="0">
                <a:latin typeface="Adobe Caslon Pro" panose="0205050205050A020403" pitchFamily="18" charset="0"/>
              </a:rPr>
              <a:t>to ensure proper progression to graduation </a:t>
            </a:r>
          </a:p>
          <a:p>
            <a:endParaRPr lang="en-US" sz="28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solidFill>
                  <a:schemeClr val="accent1"/>
                </a:solidFill>
                <a:latin typeface="Adobe Caslon Pro" panose="0205050205050A020403" pitchFamily="18" charset="0"/>
              </a:rPr>
              <a:t>Default pathways </a:t>
            </a:r>
            <a:r>
              <a:rPr lang="en-US" sz="2800" dirty="0">
                <a:latin typeface="Adobe Caslon Pro" panose="0205050205050A020403" pitchFamily="18" charset="0"/>
              </a:rPr>
              <a:t>will be designed so that no student will remain undeclared</a:t>
            </a:r>
          </a:p>
          <a:p>
            <a:endParaRPr lang="en-US" sz="28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End-to-end design – </a:t>
            </a:r>
            <a:r>
              <a:rPr lang="en-US" sz="2800" dirty="0">
                <a:solidFill>
                  <a:schemeClr val="accent1"/>
                </a:solidFill>
                <a:latin typeface="Adobe Caslon Pro" panose="0205050205050A020403" pitchFamily="18" charset="0"/>
              </a:rPr>
              <a:t>pathways or program maps </a:t>
            </a:r>
            <a:r>
              <a:rPr lang="en-US" sz="2800" dirty="0">
                <a:latin typeface="Adobe Caslon Pro" panose="0205050205050A020403" pitchFamily="18" charset="0"/>
              </a:rPr>
              <a:t>will be designed by faculty and advisors with end goals in mind </a:t>
            </a:r>
          </a:p>
        </p:txBody>
      </p:sp>
    </p:spTree>
    <p:extLst>
      <p:ext uri="{BB962C8B-B14F-4D97-AF65-F5344CB8AC3E}">
        <p14:creationId xmlns:p14="http://schemas.microsoft.com/office/powerpoint/2010/main" val="18374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5892" y="405035"/>
            <a:ext cx="9523146" cy="128089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Do We Really Need to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553" y="2077445"/>
            <a:ext cx="10299200" cy="434998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dobe Caslon Pro" panose="0205050205050A020403" pitchFamily="18" charset="0"/>
              </a:rPr>
              <a:t>Colleges are setup to encourage low cost enrollment.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Colleges provide many low cost courses which allow students to explore. </a:t>
            </a:r>
          </a:p>
          <a:p>
            <a:pPr marL="0" indent="0">
              <a:buNone/>
            </a:pPr>
            <a:endParaRPr lang="en-US" sz="2000" dirty="0">
              <a:latin typeface="Adobe Caslon Pro" panose="0205050205050A020403" pitchFamily="18" charset="0"/>
            </a:endParaRPr>
          </a:p>
          <a:p>
            <a:endParaRPr lang="en-US" sz="20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Students take courses that do not count toward their degree, as it appears complicated and complex. 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Students are left with many questions, as they often do not receive enough help or even know where to find help.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462703" y="36042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138261" y="36042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8813819" y="360376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THE </a:t>
            </a: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/>
            </a:r>
            <a:b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</a:br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GUIDED PATHWAYS MODEL </a:t>
            </a:r>
            <a:endParaRPr lang="en-US" sz="5400" b="1" dirty="0">
              <a:solidFill>
                <a:schemeClr val="accent2">
                  <a:lumMod val="50000"/>
                </a:schemeClr>
              </a:solidFill>
              <a:latin typeface="Adobe Caslon Pro" panose="0205050205050A0204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WHAT DOES IT MEAN FOR US? </a:t>
            </a:r>
          </a:p>
        </p:txBody>
      </p:sp>
    </p:spTree>
    <p:extLst>
      <p:ext uri="{BB962C8B-B14F-4D97-AF65-F5344CB8AC3E}">
        <p14:creationId xmlns:p14="http://schemas.microsoft.com/office/powerpoint/2010/main" val="408863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48382" y="99793"/>
            <a:ext cx="10311870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Essential Practices for </a:t>
            </a:r>
            <a:b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</a:br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Guided Pathways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67480" y="2013556"/>
            <a:ext cx="10391378" cy="505968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1</a:t>
            </a:r>
            <a:r>
              <a:rPr lang="en-US" sz="2800" b="1" dirty="0">
                <a:solidFill>
                  <a:srgbClr val="C00000"/>
                </a:solidFill>
                <a:latin typeface="Adobe Caslon Pro" panose="0205050205050A020403" pitchFamily="18" charset="0"/>
              </a:rPr>
              <a:t>. </a:t>
            </a:r>
            <a:r>
              <a:rPr lang="en-US" sz="2800" b="1" u="sng" dirty="0">
                <a:solidFill>
                  <a:srgbClr val="C00000"/>
                </a:solidFill>
                <a:latin typeface="Adobe Caslon Pro" panose="0205050205050A020403" pitchFamily="18" charset="0"/>
              </a:rPr>
              <a:t>Clarify Paths to Student End Goals</a:t>
            </a:r>
            <a:r>
              <a:rPr lang="en-US" sz="2800" b="1" dirty="0">
                <a:solidFill>
                  <a:srgbClr val="C00000"/>
                </a:solidFill>
                <a:latin typeface="Adobe Caslon Pro" panose="0205050205050A020403" pitchFamily="18" charset="0"/>
              </a:rPr>
              <a:t>:</a:t>
            </a:r>
          </a:p>
          <a:p>
            <a:pPr marL="742950" lvl="1" indent="-422275"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Simplify students’ choices by providing default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program maps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;</a:t>
            </a:r>
          </a:p>
          <a:p>
            <a:pPr marL="663575" lvl="1" indent="-342900">
              <a:buFont typeface="Wingdings" panose="05000000000000000000" pitchFamily="2" charset="2"/>
              <a:buChar char="§"/>
            </a:pPr>
            <a:endParaRPr lang="en-US" sz="12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742950" lvl="1" indent="-422275"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Develop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transfer pathways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by aligning pathway courses with expected learning outcomes with transfer institutions;</a:t>
            </a:r>
          </a:p>
          <a:p>
            <a:pPr marL="742950" lvl="1" indent="-422275">
              <a:buFont typeface="Wingdings" panose="05000000000000000000" pitchFamily="2" charset="2"/>
              <a:buChar char="§"/>
            </a:pPr>
            <a:endParaRPr lang="en-US" sz="11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742950" lvl="1" indent="-422275"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Align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high school pathways </a:t>
            </a:r>
            <a:r>
              <a:rPr lang="en-US" sz="2800" i="0" dirty="0" smtClean="0">
                <a:solidFill>
                  <a:schemeClr val="tx1"/>
                </a:solidFill>
                <a:latin typeface="Adobe Caslon Pro" panose="0205050205050A020403" pitchFamily="18" charset="0"/>
              </a:rPr>
              <a:t>including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dual credit courses and student learning outcomes, </a:t>
            </a:r>
            <a:r>
              <a:rPr lang="en-US" sz="2800" i="0" dirty="0" smtClean="0">
                <a:solidFill>
                  <a:schemeClr val="tx1"/>
                </a:solidFill>
                <a:latin typeface="Adobe Caslon Pro" panose="0205050205050A020403" pitchFamily="18" charset="0"/>
              </a:rPr>
              <a:t>with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college certificates </a:t>
            </a:r>
            <a:r>
              <a:rPr lang="en-US" sz="2800" i="0" dirty="0" smtClean="0">
                <a:solidFill>
                  <a:schemeClr val="tx1"/>
                </a:solidFill>
                <a:latin typeface="Adobe Caslon Pro" panose="0205050205050A020403" pitchFamily="18" charset="0"/>
              </a:rPr>
              <a:t>and/or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degree programs</a:t>
            </a:r>
            <a:r>
              <a:rPr lang="en-US" sz="2800" i="0" dirty="0">
                <a:latin typeface="Adobe Caslon Pro" panose="0205050205050A0204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08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98207" y="118843"/>
            <a:ext cx="9798149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Essential Practices for </a:t>
            </a:r>
            <a:b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</a:br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Guided Pathways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1771" y="1719043"/>
            <a:ext cx="10304585" cy="4370363"/>
          </a:xfrm>
        </p:spPr>
        <p:txBody>
          <a:bodyPr anchor="t"/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2. </a:t>
            </a:r>
            <a:r>
              <a:rPr lang="en-US" sz="2800" b="1" u="sng" dirty="0">
                <a:solidFill>
                  <a:srgbClr val="C00000"/>
                </a:solidFill>
                <a:latin typeface="Adobe Caslon Pro" panose="0205050205050A020403" pitchFamily="18" charset="0"/>
              </a:rPr>
              <a:t>Help Students Choose and Enter a Pathway</a:t>
            </a:r>
            <a:r>
              <a:rPr lang="en-US" sz="2800" b="1" dirty="0">
                <a:solidFill>
                  <a:srgbClr val="C00000"/>
                </a:solidFill>
                <a:latin typeface="Adobe Caslon Pro" panose="0205050205050A020403" pitchFamily="18" charset="0"/>
              </a:rPr>
              <a:t>:</a:t>
            </a:r>
          </a:p>
          <a:p>
            <a:pPr marL="742950" lvl="1" indent="-42227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Bridge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K-12 to higher education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through early remediation in the final year of high school;</a:t>
            </a:r>
          </a:p>
          <a:p>
            <a:pPr marL="742950" lvl="1" indent="-422275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742950" lvl="1" indent="-42227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Redesign traditional remediation as on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“on-ramp” to a program of study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;</a:t>
            </a:r>
          </a:p>
          <a:p>
            <a:pPr marL="742950" lvl="1" indent="-422275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742950" lvl="1" indent="-42227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Provide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accelerated remediation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to help unprepared students succeed in college-level courses.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51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73383" y="124264"/>
            <a:ext cx="9624353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Essential Practices for </a:t>
            </a:r>
            <a:b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</a:br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Guided Pathways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29720" y="2047933"/>
            <a:ext cx="9624353" cy="4325816"/>
          </a:xfrm>
        </p:spPr>
        <p:txBody>
          <a:bodyPr anchor="t"/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3</a:t>
            </a:r>
            <a:r>
              <a:rPr lang="en-US" sz="2800" b="1" dirty="0">
                <a:solidFill>
                  <a:srgbClr val="C00000"/>
                </a:solidFill>
                <a:latin typeface="Adobe Caslon Pro" panose="0205050205050A020403" pitchFamily="18" charset="0"/>
              </a:rPr>
              <a:t>. </a:t>
            </a:r>
            <a:r>
              <a:rPr lang="en-US" sz="2800" b="1" u="sng" dirty="0">
                <a:solidFill>
                  <a:srgbClr val="C00000"/>
                </a:solidFill>
                <a:latin typeface="Adobe Caslon Pro" panose="0205050205050A020403" pitchFamily="18" charset="0"/>
              </a:rPr>
              <a:t>Help Students Stay on Pathway</a:t>
            </a:r>
            <a:r>
              <a:rPr lang="en-US" sz="2800" b="1" dirty="0">
                <a:solidFill>
                  <a:srgbClr val="C00000"/>
                </a:solidFill>
                <a:latin typeface="Adobe Caslon Pro" panose="0205050205050A020403" pitchFamily="18" charset="0"/>
              </a:rPr>
              <a:t>:</a:t>
            </a:r>
          </a:p>
          <a:p>
            <a:pPr marL="0" indent="0">
              <a:buNone/>
            </a:pPr>
            <a:endParaRPr lang="en-US" sz="2000" b="1" dirty="0">
              <a:solidFill>
                <a:srgbClr val="C00000"/>
              </a:solidFill>
              <a:latin typeface="Adobe Caslon Pro" panose="0205050205050A020403" pitchFamily="18" charset="0"/>
            </a:endParaRPr>
          </a:p>
          <a:p>
            <a:pPr marL="663575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Support students through a strong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advising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 process;</a:t>
            </a:r>
          </a:p>
          <a:p>
            <a:pPr marL="663575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663575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Embed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academic and non-academic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supports throughout the students’ program to improve student learning and persistence.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8390" y="4940930"/>
            <a:ext cx="2979088" cy="179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3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45809" y="196948"/>
            <a:ext cx="10203766" cy="99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Essential Practices for </a:t>
            </a:r>
            <a:b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</a:br>
            <a:r>
              <a:rPr lang="en-US" sz="5400" b="1" dirty="0">
                <a:solidFill>
                  <a:srgbClr val="552D81"/>
                </a:solidFill>
                <a:latin typeface="Adobe Caslon Pro" panose="0205050205050A020403" pitchFamily="18" charset="0"/>
              </a:rPr>
              <a:t>Guided Pathways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45809" y="1922731"/>
            <a:ext cx="10203766" cy="463178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</a:rPr>
              <a:t>4. </a:t>
            </a:r>
            <a:r>
              <a:rPr lang="en-US" sz="2800" b="1" u="sng" dirty="0">
                <a:solidFill>
                  <a:srgbClr val="C00000"/>
                </a:solidFill>
                <a:latin typeface="Adobe Caslon Pro" panose="0205050205050A020403" pitchFamily="18" charset="0"/>
              </a:rPr>
              <a:t>Ensure that Students are Learning</a:t>
            </a:r>
            <a:r>
              <a:rPr lang="en-US" sz="2800" b="1" dirty="0">
                <a:solidFill>
                  <a:srgbClr val="C00000"/>
                </a:solidFill>
                <a:latin typeface="Adobe Caslon Pro" panose="0205050205050A020403" pitchFamily="18" charset="0"/>
              </a:rPr>
              <a:t>:</a:t>
            </a:r>
          </a:p>
          <a:p>
            <a:pPr marL="800100" lvl="1" indent="-4794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Establish program-level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learning outcomes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aligned with the objectives for successful employment and further education;</a:t>
            </a:r>
          </a:p>
          <a:p>
            <a:pPr marL="663575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800100" lvl="1" indent="-4794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Integrate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group projects, internships, and other applied learning experiences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to enhance instruction and student success;</a:t>
            </a:r>
          </a:p>
          <a:p>
            <a:pPr marL="800100" lvl="1" indent="-479425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000" i="0" dirty="0">
              <a:solidFill>
                <a:schemeClr val="tx1"/>
              </a:solidFill>
              <a:latin typeface="Adobe Caslon Pro" panose="0205050205050A020403" pitchFamily="18" charset="0"/>
            </a:endParaRPr>
          </a:p>
          <a:p>
            <a:pPr marL="800100" lvl="1" indent="-4794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Ensure incorporation of </a:t>
            </a:r>
            <a:r>
              <a:rPr lang="en-US" sz="2800" b="1" i="0" dirty="0">
                <a:solidFill>
                  <a:schemeClr val="tx1"/>
                </a:solidFill>
                <a:latin typeface="Adobe Caslon Pro" panose="0205050205050A020403" pitchFamily="18" charset="0"/>
              </a:rPr>
              <a:t>effective teaching practices </a:t>
            </a:r>
            <a:r>
              <a:rPr lang="en-US" sz="2800" i="0" dirty="0">
                <a:solidFill>
                  <a:schemeClr val="tx1"/>
                </a:solidFill>
                <a:latin typeface="Adobe Caslon Pro" panose="0205050205050A020403" pitchFamily="18" charset="0"/>
              </a:rPr>
              <a:t>that promotes student engagement.</a:t>
            </a:r>
          </a:p>
        </p:txBody>
      </p:sp>
    </p:spTree>
    <p:extLst>
      <p:ext uri="{BB962C8B-B14F-4D97-AF65-F5344CB8AC3E}">
        <p14:creationId xmlns:p14="http://schemas.microsoft.com/office/powerpoint/2010/main" val="145384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40" y="35196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552D81"/>
                </a:solidFill>
                <a:latin typeface="Adobe Caslon Pro" panose="0205050205050A020403" pitchFamily="18" charset="0"/>
              </a:rPr>
              <a:t>Does GPS Really Work?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9" y="1632857"/>
            <a:ext cx="9622971" cy="4757057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Adobe Caslon Pro" panose="0205050205050A020403"/>
              </a:rPr>
              <a:t>Florida State University: </a:t>
            </a:r>
            <a:r>
              <a:rPr lang="en-US" sz="2800" b="1" dirty="0" smtClean="0">
                <a:solidFill>
                  <a:srgbClr val="552D81"/>
                </a:solidFill>
                <a:latin typeface="Adobe Caslon Pro" panose="0205050205050A020403"/>
              </a:rPr>
              <a:t>Graduation rates have increased 10% </a:t>
            </a:r>
            <a:r>
              <a:rPr lang="en-US" sz="2800" dirty="0" smtClean="0">
                <a:latin typeface="Adobe Caslon Pro" panose="0205050205050A020403"/>
              </a:rPr>
              <a:t>to 74% since implementing GPS model. (10 year period) </a:t>
            </a:r>
          </a:p>
          <a:p>
            <a:r>
              <a:rPr lang="en-US" sz="2800" b="1" dirty="0" smtClean="0">
                <a:latin typeface="Adobe Caslon Pro" panose="0205050205050A020403"/>
              </a:rPr>
              <a:t>Tennessee Technology Centers: </a:t>
            </a:r>
            <a:r>
              <a:rPr lang="en-US" sz="2800" dirty="0" smtClean="0">
                <a:latin typeface="Adobe Caslon Pro" panose="0205050205050A020403"/>
              </a:rPr>
              <a:t>More than </a:t>
            </a:r>
            <a:r>
              <a:rPr lang="en-US" sz="2800" b="1" dirty="0" smtClean="0">
                <a:solidFill>
                  <a:srgbClr val="552D81"/>
                </a:solidFill>
                <a:latin typeface="Adobe Caslon Pro" panose="0205050205050A020403"/>
              </a:rPr>
              <a:t>75% of students are graduating on time. </a:t>
            </a:r>
          </a:p>
          <a:p>
            <a:r>
              <a:rPr lang="en-US" sz="2800" b="1" dirty="0" smtClean="0">
                <a:latin typeface="Adobe Caslon Pro" panose="0205050205050A020403"/>
              </a:rPr>
              <a:t>Georgia State: </a:t>
            </a:r>
            <a:r>
              <a:rPr lang="en-US" sz="2800" dirty="0" smtClean="0">
                <a:latin typeface="Adobe Caslon Pro" panose="0205050205050A020403"/>
              </a:rPr>
              <a:t>Degree maps and intrusive advising have </a:t>
            </a:r>
            <a:r>
              <a:rPr lang="en-US" sz="2800" b="1" dirty="0" smtClean="0">
                <a:solidFill>
                  <a:srgbClr val="552D81"/>
                </a:solidFill>
                <a:latin typeface="Adobe Caslon Pro" panose="0205050205050A020403"/>
              </a:rPr>
              <a:t>increased graduation rates by 20% </a:t>
            </a:r>
            <a:r>
              <a:rPr lang="en-US" sz="2800" dirty="0" smtClean="0">
                <a:latin typeface="Adobe Caslon Pro" panose="0205050205050A020403"/>
              </a:rPr>
              <a:t>over a 10 year time period. </a:t>
            </a:r>
          </a:p>
          <a:p>
            <a:r>
              <a:rPr lang="en-US" sz="2800" b="1" dirty="0" smtClean="0">
                <a:latin typeface="Adobe Caslon Pro" panose="0205050205050A020403"/>
              </a:rPr>
              <a:t>Austin Community College: </a:t>
            </a:r>
            <a:r>
              <a:rPr lang="en-US" sz="2800" dirty="0" smtClean="0">
                <a:latin typeface="Adobe Caslon Pro" panose="0205050205050A020403"/>
              </a:rPr>
              <a:t>Generated an </a:t>
            </a:r>
            <a:r>
              <a:rPr lang="en-US" sz="2800" b="1" dirty="0" smtClean="0">
                <a:solidFill>
                  <a:srgbClr val="552D81"/>
                </a:solidFill>
                <a:latin typeface="Adobe Caslon Pro" panose="0205050205050A020403"/>
              </a:rPr>
              <a:t>11% increase in persistence </a:t>
            </a:r>
            <a:r>
              <a:rPr lang="en-US" sz="2800" dirty="0" smtClean="0">
                <a:latin typeface="Adobe Caslon Pro" panose="0205050205050A020403"/>
              </a:rPr>
              <a:t>since implementing degree maps. </a:t>
            </a:r>
            <a:endParaRPr lang="en-US" sz="2800" dirty="0">
              <a:latin typeface="Adobe Caslon Pro" panose="0205050205050A020403"/>
            </a:endParaRPr>
          </a:p>
        </p:txBody>
      </p:sp>
    </p:spTree>
    <p:extLst>
      <p:ext uri="{BB962C8B-B14F-4D97-AF65-F5344CB8AC3E}">
        <p14:creationId xmlns:p14="http://schemas.microsoft.com/office/powerpoint/2010/main" val="2997050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Objectives</a:t>
            </a:r>
            <a:endParaRPr lang="en-US" sz="5400" dirty="0">
              <a:latin typeface="Adobe Caslon Pro" panose="0205050205050A02040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latin typeface="Adobe Caslon Pro" panose="0205050205050A020403"/>
              </a:rPr>
              <a:t>History </a:t>
            </a:r>
            <a:r>
              <a:rPr lang="en-US" sz="3200" dirty="0" smtClean="0">
                <a:latin typeface="Adobe Caslon Pro" panose="0205050205050A020403"/>
              </a:rPr>
              <a:t>of Guided Pathways</a:t>
            </a:r>
          </a:p>
          <a:p>
            <a:r>
              <a:rPr lang="en-US" sz="3200" dirty="0" smtClean="0">
                <a:latin typeface="Adobe Caslon Pro" panose="0205050205050A020403"/>
              </a:rPr>
              <a:t>Discussion of Problems</a:t>
            </a:r>
          </a:p>
          <a:p>
            <a:r>
              <a:rPr lang="en-US" sz="3200" dirty="0" smtClean="0">
                <a:latin typeface="Adobe Caslon Pro" panose="0205050205050A020403"/>
              </a:rPr>
              <a:t>Cafeteria Model vs. Guided Pathways Model </a:t>
            </a:r>
          </a:p>
          <a:p>
            <a:r>
              <a:rPr lang="en-US" sz="3200" dirty="0" smtClean="0">
                <a:latin typeface="Adobe Caslon Pro" panose="0205050205050A020403"/>
              </a:rPr>
              <a:t>Guided Pathways </a:t>
            </a:r>
            <a:r>
              <a:rPr lang="en-US" sz="3200" b="1" dirty="0" smtClean="0">
                <a:latin typeface="Adobe Caslon Pro" panose="0205050205050A020403"/>
              </a:rPr>
              <a:t>Essential Components and Practices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8634" y="236307"/>
            <a:ext cx="8911687" cy="128089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Guided Pathways Features </a:t>
            </a:r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12" y="1343666"/>
            <a:ext cx="8092114" cy="501631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8" name="TextBox 7"/>
          <p:cNvSpPr txBox="1"/>
          <p:nvPr/>
        </p:nvSpPr>
        <p:spPr>
          <a:xfrm>
            <a:off x="2858634" y="6359978"/>
            <a:ext cx="5474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*Source: “Our Journey through the Pathways.” North Arkansas College </a:t>
            </a:r>
          </a:p>
        </p:txBody>
      </p:sp>
    </p:spTree>
    <p:extLst>
      <p:ext uri="{BB962C8B-B14F-4D97-AF65-F5344CB8AC3E}">
        <p14:creationId xmlns:p14="http://schemas.microsoft.com/office/powerpoint/2010/main" val="384560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9756" y="10089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8811"/>
            <a:ext cx="8915400" cy="472440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dobe Caslon Pro" panose="0205050205050A020403" pitchFamily="18" charset="0"/>
              </a:rPr>
              <a:t>Designed to ensure students take only </a:t>
            </a:r>
            <a:r>
              <a:rPr lang="en-US" sz="2800" b="1" dirty="0">
                <a:latin typeface="Adobe Caslon Pro" panose="0205050205050A020403" pitchFamily="18" charset="0"/>
              </a:rPr>
              <a:t>necessary courses that count toward their degree</a:t>
            </a:r>
            <a:endParaRPr lang="en-US" sz="28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Different from the “self-service” cafeteria model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Designed to </a:t>
            </a:r>
            <a:r>
              <a:rPr lang="en-US" sz="2800" b="1" dirty="0">
                <a:latin typeface="Adobe Caslon Pro" panose="0205050205050A020403" pitchFamily="18" charset="0"/>
              </a:rPr>
              <a:t>clarify paths </a:t>
            </a:r>
            <a:r>
              <a:rPr lang="en-US" sz="2800" dirty="0">
                <a:latin typeface="Adobe Caslon Pro" panose="0205050205050A020403" pitchFamily="18" charset="0"/>
              </a:rPr>
              <a:t>to student end goals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 Help students </a:t>
            </a:r>
            <a:r>
              <a:rPr lang="en-US" sz="2800" b="1" dirty="0">
                <a:latin typeface="Adobe Caslon Pro" panose="0205050205050A020403" pitchFamily="18" charset="0"/>
              </a:rPr>
              <a:t>choose and enter a pathway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Help students </a:t>
            </a:r>
            <a:r>
              <a:rPr lang="en-US" sz="2800" b="1" dirty="0">
                <a:latin typeface="Adobe Caslon Pro" panose="0205050205050A020403" pitchFamily="18" charset="0"/>
              </a:rPr>
              <a:t>stay on path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Ensure that students are </a:t>
            </a:r>
            <a:r>
              <a:rPr lang="en-US" sz="2800" b="1" dirty="0">
                <a:latin typeface="Adobe Caslon Pro" panose="0205050205050A020403" pitchFamily="18" charset="0"/>
              </a:rPr>
              <a:t>learning</a:t>
            </a:r>
          </a:p>
          <a:p>
            <a:r>
              <a:rPr lang="en-US" sz="2800" b="1" dirty="0">
                <a:latin typeface="Adobe Caslon Pro" panose="0205050205050A020403" pitchFamily="18" charset="0"/>
              </a:rPr>
              <a:t>College-Wide initiative led by faculty and staff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9212" y="862049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Adobe Caslon Pro" panose="0205050205050A020403" pitchFamily="18" charset="0"/>
              </a:rPr>
              <a:t>Guided Pathways are: </a:t>
            </a:r>
          </a:p>
        </p:txBody>
      </p:sp>
    </p:spTree>
    <p:extLst>
      <p:ext uri="{BB962C8B-B14F-4D97-AF65-F5344CB8AC3E}">
        <p14:creationId xmlns:p14="http://schemas.microsoft.com/office/powerpoint/2010/main" val="30957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A0A9-B6C1-4015-9AB4-A3B31055D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7686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1">
                    <a:lumMod val="50000"/>
                  </a:schemeClr>
                </a:solidFill>
                <a:latin typeface="Adobe Caslon Pro" panose="0205050205050A020403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96F4F-4EAF-4328-A6E6-D09CFDA8A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57754"/>
            <a:ext cx="8911687" cy="422338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>
                <a:latin typeface="Adobe Caslon Pro" panose="0205050205050A020403" pitchFamily="18" charset="0"/>
              </a:rPr>
              <a:t>Bailey, Thomas R., Shanna Smith </a:t>
            </a:r>
            <a:r>
              <a:rPr lang="en-US" sz="2000" dirty="0" err="1">
                <a:latin typeface="Adobe Caslon Pro" panose="0205050205050A020403" pitchFamily="18" charset="0"/>
              </a:rPr>
              <a:t>Jaggars</a:t>
            </a:r>
            <a:r>
              <a:rPr lang="en-US" sz="2000" dirty="0">
                <a:latin typeface="Adobe Caslon Pro" panose="0205050205050A020403" pitchFamily="18" charset="0"/>
              </a:rPr>
              <a:t>, and Davis Jenkins. </a:t>
            </a:r>
            <a:r>
              <a:rPr lang="en-US" sz="2000" i="1" dirty="0">
                <a:latin typeface="Adobe Caslon Pro" panose="0205050205050A020403" pitchFamily="18" charset="0"/>
              </a:rPr>
              <a:t>Redesigning America's Community Colleges: A Clearer Path to Student Success</a:t>
            </a:r>
            <a:r>
              <a:rPr lang="en-US" sz="2000" dirty="0">
                <a:latin typeface="Adobe Caslon Pro" panose="0205050205050A020403" pitchFamily="18" charset="0"/>
              </a:rPr>
              <a:t>. Cambridge, Massachusetts: Harvard University Press, 2015.</a:t>
            </a:r>
          </a:p>
          <a:p>
            <a:r>
              <a:rPr lang="en-US" sz="2000" dirty="0">
                <a:latin typeface="Adobe Caslon Pro" panose="0205050205050A020403" pitchFamily="18" charset="0"/>
              </a:rPr>
              <a:t>Bailey, Thomas R., Shanna Smith </a:t>
            </a:r>
            <a:r>
              <a:rPr lang="en-US" sz="2000" dirty="0" err="1">
                <a:latin typeface="Adobe Caslon Pro" panose="0205050205050A020403" pitchFamily="18" charset="0"/>
              </a:rPr>
              <a:t>Jaggars</a:t>
            </a:r>
            <a:r>
              <a:rPr lang="en-US" sz="2000" dirty="0">
                <a:latin typeface="Adobe Caslon Pro" panose="0205050205050A020403" pitchFamily="18" charset="0"/>
              </a:rPr>
              <a:t>, and Davis Jenkins. “What We Know about Guided Pathways.” </a:t>
            </a:r>
            <a:r>
              <a:rPr lang="en-US" sz="2000" i="1" dirty="0">
                <a:latin typeface="Adobe Caslon Pro" panose="0205050205050A020403" pitchFamily="18" charset="0"/>
              </a:rPr>
              <a:t>CCRC</a:t>
            </a:r>
            <a:r>
              <a:rPr lang="en-US" sz="2000" dirty="0">
                <a:latin typeface="Adobe Caslon Pro" panose="0205050205050A020403" pitchFamily="18" charset="0"/>
              </a:rPr>
              <a:t>. April 2015. Accessed 17 June 2018.  </a:t>
            </a:r>
          </a:p>
          <a:p>
            <a:r>
              <a:rPr lang="en-US" sz="2000" dirty="0">
                <a:latin typeface="Adobe Caslon Pro" panose="0205050205050A020403" pitchFamily="18" charset="0"/>
              </a:rPr>
              <a:t>Bowman, Margaret. “Integrating Academies and Student Support Services to Enable SPC Students to Start Smart and Finish Strong.” National Higher Education Benchmarking Conference. 4 May 2016. </a:t>
            </a:r>
          </a:p>
          <a:p>
            <a:r>
              <a:rPr lang="en-US" sz="2000" dirty="0" smtClean="0">
                <a:latin typeface="Adobe Caslon Pro" panose="0205050205050A020403" pitchFamily="18" charset="0"/>
              </a:rPr>
              <a:t>Complete College America. “Guided Pathways to Success: Boosting College Completion.” December 2012.</a:t>
            </a:r>
          </a:p>
          <a:p>
            <a:r>
              <a:rPr lang="en-US" sz="2000" dirty="0" smtClean="0">
                <a:latin typeface="Adobe Caslon Pro" panose="0205050205050A020403" pitchFamily="18" charset="0"/>
              </a:rPr>
              <a:t>Johnstone</a:t>
            </a:r>
            <a:r>
              <a:rPr lang="en-US" sz="2000" dirty="0">
                <a:latin typeface="Adobe Caslon Pro" panose="0205050205050A020403" pitchFamily="18" charset="0"/>
              </a:rPr>
              <a:t>, Rob. “Guided Pathways Demystified I.” </a:t>
            </a:r>
            <a:r>
              <a:rPr lang="en-US" sz="2000" i="1" dirty="0">
                <a:latin typeface="Adobe Caslon Pro" panose="0205050205050A020403" pitchFamily="18" charset="0"/>
              </a:rPr>
              <a:t>National Center for Inquiry &amp; Improvement</a:t>
            </a:r>
            <a:r>
              <a:rPr lang="en-US" sz="2000" dirty="0">
                <a:latin typeface="Adobe Caslon Pro" panose="0205050205050A020403" pitchFamily="18" charset="0"/>
              </a:rPr>
              <a:t>. Nov. 2015. Accessed 17 June 2018.   </a:t>
            </a:r>
          </a:p>
          <a:p>
            <a:r>
              <a:rPr lang="en-US" sz="2000" dirty="0">
                <a:latin typeface="Adobe Caslon Pro" panose="0205050205050A020403" pitchFamily="18" charset="0"/>
              </a:rPr>
              <a:t>Johnstone, Rob. “Guided Pathways Demystified II.” </a:t>
            </a:r>
            <a:r>
              <a:rPr lang="en-US" sz="2000" i="1" dirty="0">
                <a:latin typeface="Adobe Caslon Pro" panose="0205050205050A020403" pitchFamily="18" charset="0"/>
              </a:rPr>
              <a:t>National Center for Inquiry &amp; Improvement</a:t>
            </a:r>
            <a:r>
              <a:rPr lang="en-US" sz="2000" dirty="0">
                <a:latin typeface="Adobe Caslon Pro" panose="0205050205050A020403" pitchFamily="18" charset="0"/>
              </a:rPr>
              <a:t>. Sept. 2017. Accessed 17 June 2018.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0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92925" y="624110"/>
            <a:ext cx="8990676" cy="559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50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638" y="43905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Background Information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36478"/>
            <a:ext cx="9906000" cy="5138057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dobe Caslon Pro" panose="0205050205050A020403"/>
              </a:rPr>
              <a:t>Based on work through the Gates Foundation </a:t>
            </a:r>
            <a:r>
              <a:rPr lang="en-US" sz="3200" b="1" i="1" dirty="0" smtClean="0">
                <a:latin typeface="Adobe Caslon Pro" panose="0205050205050A020403"/>
              </a:rPr>
              <a:t>Completion by Design</a:t>
            </a:r>
            <a:r>
              <a:rPr lang="en-US" sz="3200" dirty="0" smtClean="0">
                <a:latin typeface="Adobe Caslon Pro" panose="0205050205050A020403"/>
              </a:rPr>
              <a:t> and </a:t>
            </a:r>
            <a:r>
              <a:rPr lang="en-US" sz="3200" b="1" dirty="0" smtClean="0">
                <a:latin typeface="Adobe Caslon Pro" panose="0205050205050A020403"/>
              </a:rPr>
              <a:t>Lumina Foundation</a:t>
            </a:r>
            <a:endParaRPr lang="en-US" sz="3200" dirty="0" smtClean="0">
              <a:latin typeface="Adobe Caslon Pro" panose="0205050205050A020403"/>
            </a:endParaRPr>
          </a:p>
          <a:p>
            <a:r>
              <a:rPr lang="en-US" sz="3200" dirty="0" smtClean="0">
                <a:latin typeface="Adobe Caslon Pro" panose="0205050205050A020403"/>
              </a:rPr>
              <a:t>Groundbreaking research from Bailey, </a:t>
            </a:r>
            <a:r>
              <a:rPr lang="en-US" sz="3200" dirty="0" err="1" smtClean="0">
                <a:latin typeface="Adobe Caslon Pro" panose="0205050205050A020403"/>
              </a:rPr>
              <a:t>Jaggars</a:t>
            </a:r>
            <a:r>
              <a:rPr lang="en-US" sz="3200" dirty="0" smtClean="0">
                <a:latin typeface="Adobe Caslon Pro" panose="0205050205050A020403"/>
              </a:rPr>
              <a:t>, and Jenkins’ </a:t>
            </a:r>
            <a:r>
              <a:rPr lang="en-US" sz="3200" b="1" i="1" dirty="0" smtClean="0">
                <a:latin typeface="Adobe Caslon Pro" panose="0205050205050A020403"/>
              </a:rPr>
              <a:t>Redesigning America’s Community Colleges</a:t>
            </a:r>
          </a:p>
          <a:p>
            <a:r>
              <a:rPr lang="en-US" sz="3200" b="1" dirty="0" smtClean="0">
                <a:latin typeface="Adobe Caslon Pro" panose="0205050205050A020403"/>
              </a:rPr>
              <a:t>AACC’s Guided Pathways Project  </a:t>
            </a:r>
          </a:p>
          <a:p>
            <a:r>
              <a:rPr lang="en-US" sz="3200" dirty="0" smtClean="0">
                <a:latin typeface="Adobe Caslon Pro" panose="0205050205050A020403"/>
              </a:rPr>
              <a:t>Designed to contribute to the country’s </a:t>
            </a:r>
            <a:r>
              <a:rPr lang="en-US" sz="3200" b="1" dirty="0" smtClean="0">
                <a:latin typeface="Adobe Caslon Pro" panose="0205050205050A020403"/>
              </a:rPr>
              <a:t>Completion Goals </a:t>
            </a:r>
            <a:endParaRPr lang="en-US" sz="3200" b="1" dirty="0">
              <a:latin typeface="Adobe Caslon Pro" panose="0205050205050A020403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7007" y="5163969"/>
            <a:ext cx="2960193" cy="13986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279" y="5052097"/>
            <a:ext cx="1724477" cy="16224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354" y="5315355"/>
            <a:ext cx="3278054" cy="109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65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>
                <a:solidFill>
                  <a:srgbClr val="9B57D3">
                    <a:lumMod val="50000"/>
                  </a:srgbClr>
                </a:solidFill>
                <a:latin typeface="Adobe Caslon Pro" panose="0205050205050A020403" pitchFamily="18" charset="0"/>
              </a:rPr>
              <a:t>What’s the Problem?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915" y="2358857"/>
            <a:ext cx="5232328" cy="2855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0167" y="2358857"/>
            <a:ext cx="5181506" cy="285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9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 smtClean="0">
                <a:solidFill>
                  <a:srgbClr val="9B57D3">
                    <a:lumMod val="50000"/>
                  </a:srgbClr>
                </a:solidFill>
                <a:latin typeface="Adobe Caslon Pro" panose="0205050205050A020403" pitchFamily="18" charset="0"/>
              </a:rPr>
              <a:t>As a Result…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503" y="1905000"/>
            <a:ext cx="6130527" cy="44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084" y="217714"/>
            <a:ext cx="11301984" cy="127631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Why are Students taking So Long to Graduate? </a:t>
            </a:r>
            <a:endParaRPr lang="en-US" sz="5400" b="1" dirty="0">
              <a:solidFill>
                <a:schemeClr val="accent2">
                  <a:lumMod val="50000"/>
                </a:schemeClr>
              </a:solidFill>
              <a:latin typeface="Adobe Caslon Pro" panose="0205050205050A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073" y="1645450"/>
            <a:ext cx="9631207" cy="437197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dobe Caslon Pro" panose="0205050205050A020403" pitchFamily="18" charset="0"/>
              </a:rPr>
              <a:t>Students make </a:t>
            </a:r>
            <a:r>
              <a:rPr lang="en-US" sz="2800" b="1" dirty="0">
                <a:latin typeface="Adobe Caslon Pro" panose="0205050205050A020403" pitchFamily="18" charset="0"/>
              </a:rPr>
              <a:t>poor choices and take credits that don’t count </a:t>
            </a:r>
            <a:r>
              <a:rPr lang="en-US" sz="2800" dirty="0">
                <a:latin typeface="Adobe Caslon Pro" panose="0205050205050A020403" pitchFamily="18" charset="0"/>
              </a:rPr>
              <a:t>toward declared degree</a:t>
            </a:r>
          </a:p>
          <a:p>
            <a:r>
              <a:rPr lang="en-US" sz="2800" b="1" dirty="0">
                <a:latin typeface="Adobe Caslon Pro" panose="0205050205050A020403" pitchFamily="18" charset="0"/>
              </a:rPr>
              <a:t>Courses are not available </a:t>
            </a:r>
            <a:r>
              <a:rPr lang="en-US" sz="2800" dirty="0">
                <a:latin typeface="Adobe Caslon Pro" panose="0205050205050A020403" pitchFamily="18" charset="0"/>
              </a:rPr>
              <a:t>when students need them, and thus they take other courses to maintain financial aid eligibility</a:t>
            </a:r>
          </a:p>
          <a:p>
            <a:r>
              <a:rPr lang="en-US" sz="2800" dirty="0">
                <a:latin typeface="Adobe Caslon Pro" panose="0205050205050A020403" pitchFamily="18" charset="0"/>
              </a:rPr>
              <a:t>Students </a:t>
            </a:r>
            <a:r>
              <a:rPr lang="en-US" sz="2800" b="1" dirty="0">
                <a:latin typeface="Adobe Caslon Pro" panose="0205050205050A020403" pitchFamily="18" charset="0"/>
              </a:rPr>
              <a:t>withdraw or fail courses</a:t>
            </a:r>
            <a:r>
              <a:rPr lang="en-US" sz="2800" dirty="0">
                <a:latin typeface="Adobe Caslon Pro" panose="0205050205050A020403" pitchFamily="18" charset="0"/>
              </a:rPr>
              <a:t>, having to retake them</a:t>
            </a:r>
          </a:p>
          <a:p>
            <a:r>
              <a:rPr lang="en-US" sz="2800" b="1" dirty="0">
                <a:latin typeface="Adobe Caslon Pro" panose="0205050205050A020403" pitchFamily="18" charset="0"/>
              </a:rPr>
              <a:t>Broken transfer policies </a:t>
            </a:r>
            <a:r>
              <a:rPr lang="en-US" sz="2800" dirty="0">
                <a:latin typeface="Adobe Caslon Pro" panose="0205050205050A020403" pitchFamily="18" charset="0"/>
              </a:rPr>
              <a:t>undermine students’ success and progress </a:t>
            </a:r>
          </a:p>
        </p:txBody>
      </p:sp>
    </p:spTree>
    <p:extLst>
      <p:ext uri="{BB962C8B-B14F-4D97-AF65-F5344CB8AC3E}">
        <p14:creationId xmlns:p14="http://schemas.microsoft.com/office/powerpoint/2010/main" val="20416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4556" y="491755"/>
            <a:ext cx="9601200" cy="14859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accent2">
                    <a:lumMod val="50000"/>
                  </a:schemeClr>
                </a:solidFill>
              </a:rPr>
              <a:t>Why</a:t>
            </a:r>
            <a:r>
              <a:rPr lang="en-US" sz="5400" b="1" dirty="0">
                <a:solidFill>
                  <a:srgbClr val="552D81"/>
                </a:solidFill>
              </a:rPr>
              <a:t> Guided Pathways?</a:t>
            </a:r>
            <a:br>
              <a:rPr lang="en-US" sz="5400" b="1" dirty="0">
                <a:solidFill>
                  <a:srgbClr val="552D81"/>
                </a:solidFill>
              </a:rPr>
            </a:br>
            <a:endParaRPr lang="en-US" sz="5400" b="1" dirty="0">
              <a:solidFill>
                <a:srgbClr val="552D8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21144" y="2084554"/>
            <a:ext cx="7453016" cy="3634317"/>
            <a:chOff x="2529322" y="3205512"/>
            <a:chExt cx="7453016" cy="3634317"/>
          </a:xfrm>
        </p:grpSpPr>
        <p:sp>
          <p:nvSpPr>
            <p:cNvPr id="4" name="Oval 3"/>
            <p:cNvSpPr/>
            <p:nvPr/>
          </p:nvSpPr>
          <p:spPr>
            <a:xfrm>
              <a:off x="2629934" y="4199259"/>
              <a:ext cx="1138952" cy="1080871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552D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20%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4531116" y="4199259"/>
              <a:ext cx="1138952" cy="1080871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552D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30%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6432298" y="4202347"/>
              <a:ext cx="1138952" cy="108087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552D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30%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8333480" y="4199259"/>
              <a:ext cx="1138952" cy="1080871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552D8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20%</a:t>
              </a:r>
            </a:p>
          </p:txBody>
        </p:sp>
        <p:sp>
          <p:nvSpPr>
            <p:cNvPr id="9" name="Left Brace 8"/>
            <p:cNvSpPr/>
            <p:nvPr/>
          </p:nvSpPr>
          <p:spPr>
            <a:xfrm rot="16200000">
              <a:off x="5888741" y="2207495"/>
              <a:ext cx="734177" cy="7453016"/>
            </a:xfrm>
            <a:prstGeom prst="lef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59520" y="3205512"/>
              <a:ext cx="13164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C00000"/>
                  </a:solidFill>
                </a:rPr>
                <a:t>60%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862" y="6316609"/>
              <a:ext cx="10611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b="1" dirty="0"/>
                <a:t>100%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5400000">
              <a:off x="5861635" y="2175199"/>
              <a:ext cx="395805" cy="3673672"/>
            </a:xfrm>
            <a:prstGeom prst="leftBrace">
              <a:avLst>
                <a:gd name="adj1" fmla="val 8333"/>
                <a:gd name="adj2" fmla="val 49244"/>
              </a:avLst>
            </a:prstGeom>
            <a:ln w="19050">
              <a:solidFill>
                <a:srgbClr val="8732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24211" y="5353465"/>
              <a:ext cx="6992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Gone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17318" y="5243750"/>
              <a:ext cx="11689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Need</a:t>
              </a:r>
            </a:p>
            <a:p>
              <a:pPr algn="ctr"/>
              <a:r>
                <a:rPr lang="en-US" dirty="0"/>
                <a:t> </a:t>
              </a:r>
              <a:r>
                <a:rPr lang="en-US" b="1" dirty="0"/>
                <a:t>Guidance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63935" y="5277886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Great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17560" y="5214966"/>
              <a:ext cx="127688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Vulnerable </a:t>
              </a:r>
            </a:p>
            <a:p>
              <a:pPr algn="ctr"/>
              <a:r>
                <a:rPr lang="en-US" b="1" dirty="0"/>
                <a:t>May Fail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3834549" y="2264439"/>
            <a:ext cx="4679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481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4285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What are Guided Pathways?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7772" y="1584199"/>
            <a:ext cx="8915400" cy="542925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dobe Caslon Pro" panose="0205050205050A020403" pitchFamily="18" charset="0"/>
              </a:rPr>
              <a:t>Guided Pathways spring from the idea that if students are able to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dobe Caslon Pro" panose="0205050205050A020403" pitchFamily="18" charset="0"/>
              </a:rPr>
              <a:t>determine their interests and choose the right degree earlier on</a:t>
            </a:r>
            <a:r>
              <a:rPr lang="en-US" sz="2800" dirty="0">
                <a:latin typeface="Adobe Caslon Pro" panose="0205050205050A020403" pitchFamily="18" charset="0"/>
              </a:rPr>
              <a:t>, then they will be more likely to complete their degrees in a timely fashion. </a:t>
            </a:r>
          </a:p>
          <a:p>
            <a:endParaRPr lang="en-US" sz="2800" dirty="0">
              <a:latin typeface="Adobe Caslon Pro" panose="0205050205050A020403" pitchFamily="18" charset="0"/>
            </a:endParaRPr>
          </a:p>
          <a:p>
            <a:r>
              <a:rPr lang="en-US" sz="2800" dirty="0">
                <a:latin typeface="Adobe Caslon Pro" panose="0205050205050A020403" pitchFamily="18" charset="0"/>
              </a:rPr>
              <a:t>Currently most colleges operate on a </a:t>
            </a:r>
            <a:r>
              <a:rPr lang="en-US" sz="2800" b="1" dirty="0">
                <a:solidFill>
                  <a:schemeClr val="accent1"/>
                </a:solidFill>
                <a:latin typeface="Adobe Caslon Pro" panose="0205050205050A020403" pitchFamily="18" charset="0"/>
              </a:rPr>
              <a:t>“cafeteria model” </a:t>
            </a:r>
            <a:r>
              <a:rPr lang="en-US" sz="2800" dirty="0">
                <a:latin typeface="Adobe Caslon Pro" panose="0205050205050A020403" pitchFamily="18" charset="0"/>
              </a:rPr>
              <a:t>in which students are presented with an abundance of classes, programs, and support services which are typically disconnected. </a:t>
            </a:r>
          </a:p>
        </p:txBody>
      </p:sp>
    </p:spTree>
    <p:extLst>
      <p:ext uri="{BB962C8B-B14F-4D97-AF65-F5344CB8AC3E}">
        <p14:creationId xmlns:p14="http://schemas.microsoft.com/office/powerpoint/2010/main" val="1957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650" y="31931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latin typeface="Adobe Caslon Pro" panose="0205050205050A020403" pitchFamily="18" charset="0"/>
              </a:rPr>
              <a:t>What are Guided Pathways?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9484" y="1892808"/>
            <a:ext cx="8915400" cy="5127171"/>
          </a:xfrm>
        </p:spPr>
        <p:txBody>
          <a:bodyPr>
            <a:noAutofit/>
          </a:bodyPr>
          <a:lstStyle/>
          <a:p>
            <a:r>
              <a:rPr lang="en-US" sz="3600" dirty="0">
                <a:latin typeface="Adobe Caslon Pro" panose="0205050205050A020403" pitchFamily="18" charset="0"/>
              </a:rPr>
              <a:t>Redesign the college’s offerings into </a:t>
            </a:r>
            <a:r>
              <a:rPr lang="en-US" sz="3600" dirty="0">
                <a:solidFill>
                  <a:schemeClr val="accent1"/>
                </a:solidFill>
                <a:latin typeface="Adobe Caslon Pro" panose="0205050205050A020403" pitchFamily="18" charset="0"/>
              </a:rPr>
              <a:t>highly structured, well-designed program maps </a:t>
            </a:r>
            <a:r>
              <a:rPr lang="en-US" sz="3600" dirty="0">
                <a:latin typeface="Adobe Caslon Pro" panose="0205050205050A020403" pitchFamily="18" charset="0"/>
              </a:rPr>
              <a:t>that align with their career choices and educational goals. </a:t>
            </a:r>
          </a:p>
        </p:txBody>
      </p:sp>
    </p:spTree>
    <p:extLst>
      <p:ext uri="{BB962C8B-B14F-4D97-AF65-F5344CB8AC3E}">
        <p14:creationId xmlns:p14="http://schemas.microsoft.com/office/powerpoint/2010/main" val="21493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779</TotalTime>
  <Words>1018</Words>
  <Application>Microsoft Office PowerPoint</Application>
  <PresentationFormat>Widescreen</PresentationFormat>
  <Paragraphs>142</Paragraphs>
  <Slides>23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Adobe Caslon Pro</vt:lpstr>
      <vt:lpstr>Arial</vt:lpstr>
      <vt:lpstr>Calibri</vt:lpstr>
      <vt:lpstr>Century Gothic</vt:lpstr>
      <vt:lpstr>Wingdings</vt:lpstr>
      <vt:lpstr>Wingdings 3</vt:lpstr>
      <vt:lpstr>Wisp</vt:lpstr>
      <vt:lpstr>Understanding Guided Pathways</vt:lpstr>
      <vt:lpstr>Objectives</vt:lpstr>
      <vt:lpstr>Background Information </vt:lpstr>
      <vt:lpstr>What’s the Problem? </vt:lpstr>
      <vt:lpstr>As a Result…</vt:lpstr>
      <vt:lpstr>Why are Students taking So Long to Graduate? </vt:lpstr>
      <vt:lpstr>Why Guided Pathways? </vt:lpstr>
      <vt:lpstr>What are Guided Pathways? </vt:lpstr>
      <vt:lpstr>What are Guided Pathways? </vt:lpstr>
      <vt:lpstr>What’s the Difference? </vt:lpstr>
      <vt:lpstr>Essential Components of  Guided Pathways </vt:lpstr>
      <vt:lpstr>Essential Components of  Guided Pathways </vt:lpstr>
      <vt:lpstr>Do We Really Need to Change?</vt:lpstr>
      <vt:lpstr>THE  GUIDED PATHWAYS MODEL </vt:lpstr>
      <vt:lpstr>Essential Practices for  Guided Pathways</vt:lpstr>
      <vt:lpstr>Essential Practices for  Guided Pathways</vt:lpstr>
      <vt:lpstr>Essential Practices for  Guided Pathways</vt:lpstr>
      <vt:lpstr>Essential Practices for  Guided Pathways</vt:lpstr>
      <vt:lpstr>Does GPS Really Work?</vt:lpstr>
      <vt:lpstr>Guided Pathways Features </vt:lpstr>
      <vt:lpstr>Summary</vt:lpstr>
      <vt:lpstr>References</vt:lpstr>
      <vt:lpstr>PowerPoint Presentation</vt:lpstr>
    </vt:vector>
  </TitlesOfParts>
  <Company>South Texas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Implementing Guided Pathways</dc:title>
  <dc:creator>Darci Cather</dc:creator>
  <cp:lastModifiedBy>Darci Cather</cp:lastModifiedBy>
  <cp:revision>72</cp:revision>
  <cp:lastPrinted>2017-01-12T17:19:48Z</cp:lastPrinted>
  <dcterms:created xsi:type="dcterms:W3CDTF">2016-07-27T14:20:05Z</dcterms:created>
  <dcterms:modified xsi:type="dcterms:W3CDTF">2018-10-12T13:36:58Z</dcterms:modified>
</cp:coreProperties>
</file>