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48" r:id="rId2"/>
  </p:sldMasterIdLst>
  <p:notesMasterIdLst>
    <p:notesMasterId r:id="rId22"/>
  </p:notesMasterIdLst>
  <p:handoutMasterIdLst>
    <p:handoutMasterId r:id="rId23"/>
  </p:handoutMasterIdLst>
  <p:sldIdLst>
    <p:sldId id="368" r:id="rId3"/>
    <p:sldId id="337" r:id="rId4"/>
    <p:sldId id="369" r:id="rId5"/>
    <p:sldId id="370" r:id="rId6"/>
    <p:sldId id="371" r:id="rId7"/>
    <p:sldId id="373" r:id="rId8"/>
    <p:sldId id="372" r:id="rId9"/>
    <p:sldId id="269" r:id="rId10"/>
    <p:sldId id="379" r:id="rId11"/>
    <p:sldId id="380" r:id="rId12"/>
    <p:sldId id="381" r:id="rId13"/>
    <p:sldId id="382" r:id="rId14"/>
    <p:sldId id="377" r:id="rId15"/>
    <p:sldId id="383" r:id="rId16"/>
    <p:sldId id="376" r:id="rId17"/>
    <p:sldId id="378" r:id="rId18"/>
    <p:sldId id="374" r:id="rId19"/>
    <p:sldId id="375" r:id="rId20"/>
    <p:sldId id="349" r:id="rId21"/>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2026"/>
    <a:srgbClr val="BE2025"/>
    <a:srgbClr val="6F72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3892" autoAdjust="0"/>
  </p:normalViewPr>
  <p:slideViewPr>
    <p:cSldViewPr snapToGrid="0" showGuides="1">
      <p:cViewPr varScale="1">
        <p:scale>
          <a:sx n="97" d="100"/>
          <a:sy n="97" d="100"/>
        </p:scale>
        <p:origin x="366" y="90"/>
      </p:cViewPr>
      <p:guideLst>
        <p:guide orient="horz" pos="2160"/>
        <p:guide pos="3840"/>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372" cy="466412"/>
          </a:xfrm>
          <a:prstGeom prst="rect">
            <a:avLst/>
          </a:prstGeom>
        </p:spPr>
        <p:txBody>
          <a:bodyPr vert="horz" lIns="91723" tIns="45862" rIns="91723" bIns="45862" rtlCol="0"/>
          <a:lstStyle>
            <a:lvl1pPr algn="l">
              <a:defRPr sz="1200"/>
            </a:lvl1pPr>
          </a:lstStyle>
          <a:p>
            <a:endParaRPr lang="en-US" dirty="0"/>
          </a:p>
        </p:txBody>
      </p:sp>
      <p:sp>
        <p:nvSpPr>
          <p:cNvPr id="3" name="Date Placeholder 2"/>
          <p:cNvSpPr>
            <a:spLocks noGrp="1"/>
          </p:cNvSpPr>
          <p:nvPr>
            <p:ph type="dt" sz="quarter" idx="1"/>
          </p:nvPr>
        </p:nvSpPr>
        <p:spPr>
          <a:xfrm>
            <a:off x="3970436" y="0"/>
            <a:ext cx="3038372" cy="466412"/>
          </a:xfrm>
          <a:prstGeom prst="rect">
            <a:avLst/>
          </a:prstGeom>
        </p:spPr>
        <p:txBody>
          <a:bodyPr vert="horz" lIns="91723" tIns="45862" rIns="91723" bIns="45862" rtlCol="0"/>
          <a:lstStyle>
            <a:lvl1pPr algn="r">
              <a:defRPr sz="1200"/>
            </a:lvl1pPr>
          </a:lstStyle>
          <a:p>
            <a:fld id="{CB94B7E6-9B54-4A63-A6BA-70F4D16F82E9}" type="datetimeFigureOut">
              <a:rPr lang="en-US" smtClean="0"/>
              <a:t>1/9/2026</a:t>
            </a:fld>
            <a:endParaRPr lang="en-US" dirty="0"/>
          </a:p>
        </p:txBody>
      </p:sp>
      <p:sp>
        <p:nvSpPr>
          <p:cNvPr id="4" name="Footer Placeholder 3"/>
          <p:cNvSpPr>
            <a:spLocks noGrp="1"/>
          </p:cNvSpPr>
          <p:nvPr>
            <p:ph type="ftr" sz="quarter" idx="2"/>
          </p:nvPr>
        </p:nvSpPr>
        <p:spPr>
          <a:xfrm>
            <a:off x="0" y="8829989"/>
            <a:ext cx="3038372" cy="466411"/>
          </a:xfrm>
          <a:prstGeom prst="rect">
            <a:avLst/>
          </a:prstGeom>
        </p:spPr>
        <p:txBody>
          <a:bodyPr vert="horz" lIns="91723" tIns="45862" rIns="91723" bIns="458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436" y="8829989"/>
            <a:ext cx="3038372" cy="466411"/>
          </a:xfrm>
          <a:prstGeom prst="rect">
            <a:avLst/>
          </a:prstGeom>
        </p:spPr>
        <p:txBody>
          <a:bodyPr vert="horz" lIns="91723" tIns="45862" rIns="91723" bIns="45862" rtlCol="0" anchor="b"/>
          <a:lstStyle>
            <a:lvl1pPr algn="r">
              <a:defRPr sz="1200"/>
            </a:lvl1pPr>
          </a:lstStyle>
          <a:p>
            <a:fld id="{4DBDE270-F31E-4F2D-AEA4-476712941118}" type="slidenum">
              <a:rPr lang="en-US" smtClean="0"/>
              <a:t>‹#›</a:t>
            </a:fld>
            <a:endParaRPr lang="en-US" dirty="0"/>
          </a:p>
        </p:txBody>
      </p:sp>
    </p:spTree>
    <p:extLst>
      <p:ext uri="{BB962C8B-B14F-4D97-AF65-F5344CB8AC3E}">
        <p14:creationId xmlns:p14="http://schemas.microsoft.com/office/powerpoint/2010/main" val="1740738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372" cy="466412"/>
          </a:xfrm>
          <a:prstGeom prst="rect">
            <a:avLst/>
          </a:prstGeom>
        </p:spPr>
        <p:txBody>
          <a:bodyPr vert="horz" lIns="93173" tIns="46586" rIns="93173" bIns="46586"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436" y="0"/>
            <a:ext cx="3038372" cy="466412"/>
          </a:xfrm>
          <a:prstGeom prst="rect">
            <a:avLst/>
          </a:prstGeom>
        </p:spPr>
        <p:txBody>
          <a:bodyPr vert="horz" lIns="93173" tIns="46586" rIns="93173" bIns="46586" rtlCol="0"/>
          <a:lstStyle>
            <a:lvl1pPr algn="r" eaLnBrk="1" fontAlgn="auto" hangingPunct="1">
              <a:spcBef>
                <a:spcPts val="0"/>
              </a:spcBef>
              <a:spcAft>
                <a:spcPts val="0"/>
              </a:spcAft>
              <a:defRPr sz="1200">
                <a:latin typeface="+mn-lt"/>
              </a:defRPr>
            </a:lvl1pPr>
          </a:lstStyle>
          <a:p>
            <a:pPr>
              <a:defRPr/>
            </a:pPr>
            <a:fld id="{C02A53CF-37DB-4BB8-9923-E5D5A371C238}" type="datetimeFigureOut">
              <a:rPr lang="en-US"/>
              <a:pPr>
                <a:defRPr/>
              </a:pPr>
              <a:t>1/9/2026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3" tIns="46586" rIns="93173" bIns="46586" rtlCol="0" anchor="ctr"/>
          <a:lstStyle/>
          <a:p>
            <a:pPr lvl="0"/>
            <a:endParaRPr lang="en-US" noProof="0" dirty="0"/>
          </a:p>
        </p:txBody>
      </p:sp>
      <p:sp>
        <p:nvSpPr>
          <p:cNvPr id="5" name="Notes Placeholder 4"/>
          <p:cNvSpPr>
            <a:spLocks noGrp="1"/>
          </p:cNvSpPr>
          <p:nvPr>
            <p:ph type="body" sz="quarter" idx="3"/>
          </p:nvPr>
        </p:nvSpPr>
        <p:spPr>
          <a:xfrm>
            <a:off x="701040" y="4474689"/>
            <a:ext cx="5608320" cy="3659661"/>
          </a:xfrm>
          <a:prstGeom prst="rect">
            <a:avLst/>
          </a:prstGeom>
        </p:spPr>
        <p:txBody>
          <a:bodyPr vert="horz" lIns="93173" tIns="46586" rIns="93173" bIns="4658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89"/>
            <a:ext cx="3038372" cy="466411"/>
          </a:xfrm>
          <a:prstGeom prst="rect">
            <a:avLst/>
          </a:prstGeom>
        </p:spPr>
        <p:txBody>
          <a:bodyPr vert="horz" lIns="93173" tIns="46586" rIns="93173" bIns="46586"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436" y="8829989"/>
            <a:ext cx="3038372" cy="466411"/>
          </a:xfrm>
          <a:prstGeom prst="rect">
            <a:avLst/>
          </a:prstGeom>
        </p:spPr>
        <p:txBody>
          <a:bodyPr vert="horz" lIns="93173" tIns="46586" rIns="93173" bIns="46586" rtlCol="0" anchor="b"/>
          <a:lstStyle>
            <a:lvl1pPr algn="r" eaLnBrk="1" fontAlgn="auto" hangingPunct="1">
              <a:spcBef>
                <a:spcPts val="0"/>
              </a:spcBef>
              <a:spcAft>
                <a:spcPts val="0"/>
              </a:spcAft>
              <a:defRPr sz="1200">
                <a:latin typeface="+mn-lt"/>
              </a:defRPr>
            </a:lvl1pPr>
          </a:lstStyle>
          <a:p>
            <a:pPr>
              <a:defRPr/>
            </a:pPr>
            <a:fld id="{639FD62C-4F85-4805-AE2C-67B5C8EBB6E2}" type="slidenum">
              <a:rPr lang="en-US"/>
              <a:pPr>
                <a:defRPr/>
              </a:pPr>
              <a:t>‹#›</a:t>
            </a:fld>
            <a:endParaRPr lang="en-US" dirty="0"/>
          </a:p>
        </p:txBody>
      </p:sp>
    </p:spTree>
    <p:extLst>
      <p:ext uri="{BB962C8B-B14F-4D97-AF65-F5344CB8AC3E}">
        <p14:creationId xmlns:p14="http://schemas.microsoft.com/office/powerpoint/2010/main" val="30481275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5505450"/>
            <a:ext cx="12192000" cy="1352550"/>
          </a:xfrm>
          <a:prstGeom prst="rect">
            <a:avLst/>
          </a:prstGeom>
          <a:solidFill>
            <a:srgbClr val="BE2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57700" y="5757863"/>
            <a:ext cx="32543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cap="all" baseline="0">
                <a:latin typeface="Minion Pro" panose="02040503050306020203"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cap="all" baseline="0">
                <a:latin typeface="Avenir LT Std 45 Book" panose="020B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759337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0" y="5505450"/>
            <a:ext cx="12192000" cy="1352550"/>
          </a:xfrm>
          <a:prstGeom prst="rect">
            <a:avLst/>
          </a:prstGeom>
          <a:solidFill>
            <a:srgbClr val="BE2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57700" y="5757863"/>
            <a:ext cx="32543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cap="all" baseline="0">
                <a:latin typeface="Minion Pro" panose="02040503050306020203" pitchFamily="18" charset="0"/>
              </a:defRPr>
            </a:lvl1p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3213100"/>
          </a:xfrm>
          <a:prstGeom prst="rect">
            <a:avLst/>
          </a:prstGeom>
        </p:spPr>
        <p:txBody>
          <a:bodyPr/>
          <a:lstStyle>
            <a:lvl1pPr>
              <a:defRPr>
                <a:latin typeface="Avenir LT Std 45 Book" panose="020B0502020203020204" pitchFamily="34" charset="0"/>
              </a:defRPr>
            </a:lvl1pPr>
            <a:lvl2pPr>
              <a:defRPr>
                <a:latin typeface="Avenir LT Std 45 Book" panose="020B0502020203020204" pitchFamily="34" charset="0"/>
              </a:defRPr>
            </a:lvl2pPr>
            <a:lvl3pPr>
              <a:defRPr>
                <a:latin typeface="Avenir LT Std 45 Book" panose="020B0502020203020204" pitchFamily="34" charset="0"/>
              </a:defRPr>
            </a:lvl3pPr>
            <a:lvl4pPr>
              <a:defRPr>
                <a:latin typeface="Avenir LT Std 45 Book" panose="020B0502020203020204" pitchFamily="34" charset="0"/>
              </a:defRPr>
            </a:lvl4pPr>
            <a:lvl5pPr>
              <a:defRPr>
                <a:latin typeface="Avenir LT Std 45 Book" panose="020B05020202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0778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0" y="5505450"/>
            <a:ext cx="12192000" cy="1352550"/>
          </a:xfrm>
          <a:prstGeom prst="rect">
            <a:avLst/>
          </a:prstGeom>
          <a:solidFill>
            <a:srgbClr val="BE2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6"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57700" y="5757863"/>
            <a:ext cx="32543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cap="all" baseline="0">
                <a:latin typeface="Minion Pro" panose="02040503050306020203" pitchFamily="18" charset="0"/>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3394075"/>
          </a:xfrm>
          <a:prstGeom prst="rect">
            <a:avLst/>
          </a:prstGeom>
        </p:spPr>
        <p:txBody>
          <a:bodyPr/>
          <a:lstStyle>
            <a:lvl1pPr>
              <a:defRPr>
                <a:latin typeface="Avenir LT Std 45 Book" panose="020B0502020203020204" pitchFamily="34" charset="0"/>
              </a:defRPr>
            </a:lvl1pPr>
            <a:lvl2pPr>
              <a:defRPr>
                <a:latin typeface="Avenir LT Std 45 Book" panose="020B0502020203020204" pitchFamily="34" charset="0"/>
              </a:defRPr>
            </a:lvl2pPr>
            <a:lvl3pPr>
              <a:defRPr>
                <a:latin typeface="Avenir LT Std 45 Book" panose="020B0502020203020204" pitchFamily="34" charset="0"/>
              </a:defRPr>
            </a:lvl3pPr>
            <a:lvl4pPr>
              <a:defRPr>
                <a:latin typeface="Avenir LT Std 45 Book" panose="020B0502020203020204" pitchFamily="34" charset="0"/>
              </a:defRPr>
            </a:lvl4pPr>
            <a:lvl5pPr>
              <a:defRPr>
                <a:latin typeface="Avenir LT Std 45 Book" panose="020B05020202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3394075"/>
          </a:xfrm>
          <a:prstGeom prst="rect">
            <a:avLst/>
          </a:prstGeom>
        </p:spPr>
        <p:txBody>
          <a:bodyPr/>
          <a:lstStyle>
            <a:lvl1pPr>
              <a:defRPr>
                <a:latin typeface="Avenir LT Std 45 Book" panose="020B0502020203020204" pitchFamily="34" charset="0"/>
              </a:defRPr>
            </a:lvl1pPr>
            <a:lvl2pPr>
              <a:defRPr>
                <a:latin typeface="Avenir LT Std 45 Book" panose="020B0502020203020204" pitchFamily="34" charset="0"/>
              </a:defRPr>
            </a:lvl2pPr>
            <a:lvl3pPr>
              <a:defRPr>
                <a:latin typeface="Avenir LT Std 45 Book" panose="020B0502020203020204" pitchFamily="34" charset="0"/>
              </a:defRPr>
            </a:lvl3pPr>
            <a:lvl4pPr>
              <a:defRPr>
                <a:latin typeface="Avenir LT Std 45 Book" panose="020B0502020203020204" pitchFamily="34" charset="0"/>
              </a:defRPr>
            </a:lvl4pPr>
            <a:lvl5pPr>
              <a:defRPr>
                <a:latin typeface="Avenir LT Std 45 Book" panose="020B05020202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01940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Rectangle 4"/>
          <p:cNvSpPr/>
          <p:nvPr/>
        </p:nvSpPr>
        <p:spPr>
          <a:xfrm>
            <a:off x="0" y="5505450"/>
            <a:ext cx="12192000" cy="1352550"/>
          </a:xfrm>
          <a:prstGeom prst="rect">
            <a:avLst/>
          </a:prstGeom>
          <a:solidFill>
            <a:srgbClr val="BE2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6"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57700" y="5757863"/>
            <a:ext cx="32543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838200" y="365125"/>
            <a:ext cx="10515600" cy="1325563"/>
          </a:xfrm>
        </p:spPr>
        <p:txBody>
          <a:bodyPr/>
          <a:lstStyle>
            <a:lvl1pPr>
              <a:defRPr cap="all" baseline="0">
                <a:latin typeface="Minion Pro" panose="02040503050306020203" pitchFamily="18" charset="0"/>
              </a:defRPr>
            </a:lvl1pPr>
          </a:lstStyle>
          <a:p>
            <a:r>
              <a:rPr lang="en-US"/>
              <a:t>Click to edit Master title style</a:t>
            </a:r>
            <a:endParaRPr lang="en-US" dirty="0"/>
          </a:p>
        </p:txBody>
      </p:sp>
      <p:sp>
        <p:nvSpPr>
          <p:cNvPr id="11" name="Content Placeholder 2"/>
          <p:cNvSpPr>
            <a:spLocks noGrp="1"/>
          </p:cNvSpPr>
          <p:nvPr>
            <p:ph sz="half" idx="1"/>
          </p:nvPr>
        </p:nvSpPr>
        <p:spPr>
          <a:xfrm>
            <a:off x="838200" y="1825625"/>
            <a:ext cx="5181600" cy="3394075"/>
          </a:xfrm>
          <a:prstGeom prst="rect">
            <a:avLst/>
          </a:prstGeom>
        </p:spPr>
        <p:txBody>
          <a:bodyPr/>
          <a:lstStyle>
            <a:lvl1pPr>
              <a:defRPr>
                <a:latin typeface="Avenir LT Std 45 Book" panose="020B0502020203020204" pitchFamily="34" charset="0"/>
              </a:defRPr>
            </a:lvl1pPr>
            <a:lvl2pPr>
              <a:defRPr>
                <a:latin typeface="Avenir LT Std 45 Book" panose="020B0502020203020204" pitchFamily="34" charset="0"/>
              </a:defRPr>
            </a:lvl2pPr>
            <a:lvl3pPr>
              <a:defRPr>
                <a:latin typeface="Avenir LT Std 45 Book" panose="020B0502020203020204" pitchFamily="34" charset="0"/>
              </a:defRPr>
            </a:lvl3pPr>
            <a:lvl4pPr>
              <a:defRPr>
                <a:latin typeface="Avenir LT Std 45 Book" panose="020B0502020203020204" pitchFamily="34" charset="0"/>
              </a:defRPr>
            </a:lvl4pPr>
            <a:lvl5pPr>
              <a:defRPr>
                <a:latin typeface="Avenir LT Std 45 Book" panose="020B05020202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Picture Placeholder 14"/>
          <p:cNvSpPr>
            <a:spLocks noGrp="1"/>
          </p:cNvSpPr>
          <p:nvPr>
            <p:ph type="pic" sz="quarter" idx="10"/>
          </p:nvPr>
        </p:nvSpPr>
        <p:spPr>
          <a:xfrm>
            <a:off x="6134100" y="1825625"/>
            <a:ext cx="5219700" cy="3394075"/>
          </a:xfrm>
          <a:prstGeom prst="rect">
            <a:avLst/>
          </a:prstGeom>
        </p:spPr>
        <p:txBody>
          <a:bodyPr/>
          <a:lstStyle/>
          <a:p>
            <a:pPr lvl="0"/>
            <a:r>
              <a:rPr lang="en-US" noProof="0" dirty="0"/>
              <a:t>Click icon to add picture</a:t>
            </a:r>
          </a:p>
        </p:txBody>
      </p:sp>
    </p:spTree>
    <p:extLst>
      <p:ext uri="{BB962C8B-B14F-4D97-AF65-F5344CB8AC3E}">
        <p14:creationId xmlns:p14="http://schemas.microsoft.com/office/powerpoint/2010/main" val="4032375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5" name="Rectangle 4"/>
          <p:cNvSpPr/>
          <p:nvPr/>
        </p:nvSpPr>
        <p:spPr>
          <a:xfrm>
            <a:off x="0" y="5505450"/>
            <a:ext cx="12192000" cy="1352550"/>
          </a:xfrm>
          <a:prstGeom prst="rect">
            <a:avLst/>
          </a:prstGeom>
          <a:solidFill>
            <a:srgbClr val="BE2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6"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57700" y="5757863"/>
            <a:ext cx="32543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838200" y="365125"/>
            <a:ext cx="10515600" cy="1325563"/>
          </a:xfrm>
        </p:spPr>
        <p:txBody>
          <a:bodyPr/>
          <a:lstStyle>
            <a:lvl1pPr>
              <a:defRPr cap="all" baseline="0">
                <a:latin typeface="Minion Pro" panose="02040503050306020203" pitchFamily="18" charset="0"/>
              </a:defRPr>
            </a:lvl1pPr>
          </a:lstStyle>
          <a:p>
            <a:r>
              <a:rPr lang="en-US"/>
              <a:t>Click to edit Master title style</a:t>
            </a:r>
            <a:endParaRPr lang="en-US" dirty="0"/>
          </a:p>
        </p:txBody>
      </p:sp>
      <p:sp>
        <p:nvSpPr>
          <p:cNvPr id="11" name="Content Placeholder 2"/>
          <p:cNvSpPr>
            <a:spLocks noGrp="1"/>
          </p:cNvSpPr>
          <p:nvPr>
            <p:ph sz="half" idx="1"/>
          </p:nvPr>
        </p:nvSpPr>
        <p:spPr>
          <a:xfrm>
            <a:off x="838200" y="1825625"/>
            <a:ext cx="5181600" cy="3394075"/>
          </a:xfrm>
          <a:prstGeom prst="rect">
            <a:avLst/>
          </a:prstGeom>
        </p:spPr>
        <p:txBody>
          <a:bodyPr/>
          <a:lstStyle>
            <a:lvl1pPr>
              <a:defRPr>
                <a:latin typeface="Avenir LT Std 45 Book" panose="020B0502020203020204" pitchFamily="34" charset="0"/>
              </a:defRPr>
            </a:lvl1pPr>
            <a:lvl2pPr>
              <a:defRPr>
                <a:latin typeface="Avenir LT Std 45 Book" panose="020B0502020203020204" pitchFamily="34" charset="0"/>
              </a:defRPr>
            </a:lvl2pPr>
            <a:lvl3pPr>
              <a:defRPr>
                <a:latin typeface="Avenir LT Std 45 Book" panose="020B0502020203020204" pitchFamily="34" charset="0"/>
              </a:defRPr>
            </a:lvl3pPr>
            <a:lvl4pPr>
              <a:defRPr>
                <a:latin typeface="Avenir LT Std 45 Book" panose="020B0502020203020204" pitchFamily="34" charset="0"/>
              </a:defRPr>
            </a:lvl4pPr>
            <a:lvl5pPr>
              <a:defRPr>
                <a:latin typeface="Avenir LT Std 45 Book" panose="020B05020202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hart Placeholder 2"/>
          <p:cNvSpPr>
            <a:spLocks noGrp="1"/>
          </p:cNvSpPr>
          <p:nvPr>
            <p:ph type="chart" sz="quarter" idx="11"/>
          </p:nvPr>
        </p:nvSpPr>
        <p:spPr>
          <a:xfrm>
            <a:off x="6149975" y="1825624"/>
            <a:ext cx="5181600" cy="3394075"/>
          </a:xfrm>
          <a:prstGeom prst="rect">
            <a:avLst/>
          </a:prstGeom>
        </p:spPr>
        <p:txBody>
          <a:bodyPr/>
          <a:lstStyle/>
          <a:p>
            <a:pPr lvl="0"/>
            <a:r>
              <a:rPr lang="en-US" noProof="0" dirty="0"/>
              <a:t>Click icon to add chart</a:t>
            </a:r>
          </a:p>
        </p:txBody>
      </p:sp>
    </p:spTree>
    <p:extLst>
      <p:ext uri="{BB962C8B-B14F-4D97-AF65-F5344CB8AC3E}">
        <p14:creationId xmlns:p14="http://schemas.microsoft.com/office/powerpoint/2010/main" val="989008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1"/>
          <p:cNvSpPr/>
          <p:nvPr/>
        </p:nvSpPr>
        <p:spPr>
          <a:xfrm>
            <a:off x="0" y="5505450"/>
            <a:ext cx="12192000" cy="1352550"/>
          </a:xfrm>
          <a:prstGeom prst="rect">
            <a:avLst/>
          </a:prstGeom>
          <a:solidFill>
            <a:srgbClr val="BE2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3"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57700" y="5757863"/>
            <a:ext cx="32543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68508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28675" y="393700"/>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5505450"/>
            <a:ext cx="12192000" cy="1352550"/>
          </a:xfrm>
          <a:prstGeom prst="rect">
            <a:avLst/>
          </a:prstGeom>
          <a:solidFill>
            <a:srgbClr val="BE2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51"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57700" y="5757863"/>
            <a:ext cx="32543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7"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lakelandcollege.edu/dual-credit/students-and-parent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lakelandcollege.edu/honors-experience/"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lakelandcollege.edu/it-help-desk/canvas-faqs/" TargetMode="External"/><Relationship Id="rId2" Type="http://schemas.openxmlformats.org/officeDocument/2006/relationships/hyperlink" Target="https://lakeland.instructure.com/courses/147097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51C2EA-D264-45BD-B06C-789051A59733}"/>
              </a:ext>
            </a:extLst>
          </p:cNvPr>
          <p:cNvSpPr>
            <a:spLocks noGrp="1"/>
          </p:cNvSpPr>
          <p:nvPr>
            <p:ph idx="1"/>
          </p:nvPr>
        </p:nvSpPr>
        <p:spPr>
          <a:xfrm>
            <a:off x="838200" y="2123439"/>
            <a:ext cx="10515600" cy="1544009"/>
          </a:xfrm>
        </p:spPr>
        <p:txBody>
          <a:bodyPr/>
          <a:lstStyle/>
          <a:p>
            <a:pPr marL="0" indent="0" algn="ctr">
              <a:buNone/>
            </a:pPr>
            <a:r>
              <a:rPr lang="en-US" sz="6000" dirty="0">
                <a:solidFill>
                  <a:srgbClr val="BE2025"/>
                </a:solidFill>
              </a:rPr>
              <a:t>Dual 2 Orientation </a:t>
            </a:r>
          </a:p>
          <a:p>
            <a:pPr marL="0" indent="0" algn="ctr">
              <a:buNone/>
            </a:pPr>
            <a:endParaRPr lang="en-US" dirty="0"/>
          </a:p>
        </p:txBody>
      </p:sp>
    </p:spTree>
    <p:extLst>
      <p:ext uri="{BB962C8B-B14F-4D97-AF65-F5344CB8AC3E}">
        <p14:creationId xmlns:p14="http://schemas.microsoft.com/office/powerpoint/2010/main" val="3435742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032A7-7E1F-B777-D022-61C387B97F3C}"/>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a:solidFill>
                  <a:srgbClr val="C00000"/>
                </a:solidFill>
                <a:latin typeface="Avenir Next LT Pro" panose="020B0504020202020204" pitchFamily="34" charset="0"/>
              </a:rPr>
              <a:t>Email and Office 365</a:t>
            </a:r>
          </a:p>
        </p:txBody>
      </p:sp>
      <p:sp>
        <p:nvSpPr>
          <p:cNvPr id="3" name="Content Placeholder 2">
            <a:extLst>
              <a:ext uri="{FF2B5EF4-FFF2-40B4-BE49-F238E27FC236}">
                <a16:creationId xmlns:a16="http://schemas.microsoft.com/office/drawing/2014/main" id="{6808F12B-1D08-8788-3F81-7411A110BEA3}"/>
              </a:ext>
            </a:extLst>
          </p:cNvPr>
          <p:cNvSpPr>
            <a:spLocks noGrp="1"/>
          </p:cNvSpPr>
          <p:nvPr>
            <p:ph idx="1"/>
          </p:nvPr>
        </p:nvSpPr>
        <p:spPr/>
        <p:txBody>
          <a:bodyPr/>
          <a:lstStyle/>
          <a:p>
            <a:pPr marL="0" indent="0">
              <a:buNone/>
            </a:pPr>
            <a:r>
              <a:rPr lang="en-US" dirty="0"/>
              <a:t>Lake Land College uses Outlook and Office 365</a:t>
            </a:r>
          </a:p>
          <a:p>
            <a:r>
              <a:rPr lang="en-US" dirty="0"/>
              <a:t>Please note this is different from Google classroom</a:t>
            </a:r>
          </a:p>
          <a:p>
            <a:endParaRPr lang="en-US" dirty="0"/>
          </a:p>
          <a:p>
            <a:r>
              <a:rPr lang="en-US" dirty="0"/>
              <a:t>If you send an email or attachment to an LLC employee please make sure it is not in a locked document </a:t>
            </a:r>
          </a:p>
        </p:txBody>
      </p:sp>
    </p:spTree>
    <p:extLst>
      <p:ext uri="{BB962C8B-B14F-4D97-AF65-F5344CB8AC3E}">
        <p14:creationId xmlns:p14="http://schemas.microsoft.com/office/powerpoint/2010/main" val="2318632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32D1E-FD9E-0D08-A469-F2FE82A65F63}"/>
              </a:ext>
            </a:extLst>
          </p:cNvPr>
          <p:cNvSpPr>
            <a:spLocks noGrp="1"/>
          </p:cNvSpPr>
          <p:nvPr>
            <p:ph type="title"/>
          </p:nvPr>
        </p:nvSpPr>
        <p:spPr>
          <a:xfrm>
            <a:off x="838201" y="520381"/>
            <a:ext cx="10515600" cy="132556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4000" dirty="0">
                <a:solidFill>
                  <a:srgbClr val="C00000"/>
                </a:solidFill>
                <a:latin typeface="Avenir Next LT Pro" panose="020B0504020202020204" pitchFamily="34" charset="0"/>
              </a:rPr>
              <a:t>Adding an attachment On Outlook for Desktop - Windows/Mac</a:t>
            </a:r>
            <a:br>
              <a:rPr lang="en-US" sz="4000" dirty="0">
                <a:solidFill>
                  <a:srgbClr val="C00000"/>
                </a:solidFill>
                <a:latin typeface="Avenir Next LT Pro" panose="020B0504020202020204" pitchFamily="34" charset="0"/>
              </a:rPr>
            </a:br>
            <a:endParaRPr lang="en-US" sz="4000" dirty="0">
              <a:solidFill>
                <a:srgbClr val="C00000"/>
              </a:solidFill>
              <a:latin typeface="Avenir Next LT Pro" panose="020B0504020202020204" pitchFamily="34" charset="0"/>
            </a:endParaRPr>
          </a:p>
        </p:txBody>
      </p:sp>
      <p:sp>
        <p:nvSpPr>
          <p:cNvPr id="13" name="Content Placeholder 12">
            <a:extLst>
              <a:ext uri="{FF2B5EF4-FFF2-40B4-BE49-F238E27FC236}">
                <a16:creationId xmlns:a16="http://schemas.microsoft.com/office/drawing/2014/main" id="{FF8BD556-5D2F-8DA2-747C-78561411FBA8}"/>
              </a:ext>
            </a:extLst>
          </p:cNvPr>
          <p:cNvSpPr>
            <a:spLocks noGrp="1"/>
          </p:cNvSpPr>
          <p:nvPr>
            <p:ph sz="half" idx="1"/>
          </p:nvPr>
        </p:nvSpPr>
        <p:spPr>
          <a:xfrm>
            <a:off x="828674" y="1845945"/>
            <a:ext cx="5181600" cy="3394075"/>
          </a:xfrm>
        </p:spPr>
        <p:txBody>
          <a:bodyPr/>
          <a:lstStyle/>
          <a:p>
            <a:pPr marL="457200" lvl="0" indent="-457200">
              <a:buFont typeface="+mj-lt"/>
              <a:buAutoNum type="arabicPeriod"/>
            </a:pPr>
            <a:r>
              <a:rPr lang="en-US" sz="2200" dirty="0">
                <a:latin typeface="Avenir Next LT Pro" panose="020B0504020202020204" pitchFamily="34" charset="0"/>
              </a:rPr>
              <a:t>Open a New Email</a:t>
            </a:r>
          </a:p>
          <a:p>
            <a:pPr marL="457200" lvl="0" indent="-457200">
              <a:buFont typeface="+mj-lt"/>
              <a:buAutoNum type="arabicPeriod"/>
            </a:pPr>
            <a:r>
              <a:rPr lang="en-US" sz="2200" dirty="0">
                <a:latin typeface="Avenir Next LT Pro" panose="020B0504020202020204" pitchFamily="34" charset="0"/>
              </a:rPr>
              <a:t>Click New Email in the Home tab.</a:t>
            </a:r>
          </a:p>
          <a:p>
            <a:pPr marL="457200" lvl="0" indent="-457200">
              <a:buFont typeface="+mj-lt"/>
              <a:buAutoNum type="arabicPeriod"/>
            </a:pPr>
            <a:r>
              <a:rPr lang="en-US" sz="2200" dirty="0">
                <a:latin typeface="Avenir Next LT Pro" panose="020B0504020202020204" pitchFamily="34" charset="0"/>
              </a:rPr>
              <a:t>Click “Attach File”</a:t>
            </a:r>
          </a:p>
          <a:p>
            <a:pPr marL="457200" lvl="0" indent="-457200">
              <a:buFont typeface="+mj-lt"/>
              <a:buAutoNum type="arabicPeriod"/>
            </a:pPr>
            <a:r>
              <a:rPr lang="en-US" sz="2200" dirty="0">
                <a:latin typeface="Avenir Next LT Pro" panose="020B0504020202020204" pitchFamily="34" charset="0"/>
              </a:rPr>
              <a:t>On the ribbon, go to the Message tab and select Attach File.</a:t>
            </a:r>
          </a:p>
          <a:p>
            <a:pPr marL="457200" lvl="0" indent="-457200">
              <a:buFont typeface="+mj-lt"/>
              <a:buAutoNum type="arabicPeriod"/>
            </a:pPr>
            <a:r>
              <a:rPr lang="en-US" sz="2200" dirty="0">
                <a:latin typeface="Avenir Next LT Pro" panose="020B0504020202020204" pitchFamily="34" charset="0"/>
              </a:rPr>
              <a:t>Choose Browse This PC (Windows) or Browse (Mac) to locate your file.</a:t>
            </a:r>
          </a:p>
          <a:p>
            <a:pPr marL="457200" indent="-457200">
              <a:buFont typeface="+mj-lt"/>
              <a:buAutoNum type="arabicPeriod"/>
            </a:pPr>
            <a:r>
              <a:rPr lang="en-US" sz="2200" dirty="0">
                <a:latin typeface="Avenir Next LT Pro" panose="020B0504020202020204" pitchFamily="34" charset="0"/>
              </a:rPr>
              <a:t>Navigate to the folder where your file is saved.</a:t>
            </a:r>
          </a:p>
          <a:p>
            <a:pPr marL="457200" lvl="0" indent="-457200">
              <a:buFont typeface="+mj-lt"/>
              <a:buAutoNum type="arabicPeriod"/>
            </a:pPr>
            <a:endParaRPr lang="en-US" sz="2200" dirty="0">
              <a:latin typeface="Avenir Next LT Pro" panose="020B0504020202020204" pitchFamily="34" charset="0"/>
            </a:endParaRPr>
          </a:p>
          <a:p>
            <a:pPr marL="457200" lvl="0" indent="-457200">
              <a:buFont typeface="+mj-lt"/>
              <a:buAutoNum type="arabicPeriod"/>
            </a:pPr>
            <a:endParaRPr lang="en-US" sz="2200" dirty="0">
              <a:latin typeface="Avenir Next LT Pro" panose="020B0504020202020204" pitchFamily="34" charset="0"/>
            </a:endParaRPr>
          </a:p>
          <a:p>
            <a:pPr marL="514350" indent="-514350">
              <a:buFont typeface="+mj-lt"/>
              <a:buAutoNum type="arabicPeriod"/>
            </a:pPr>
            <a:endParaRPr lang="en-US" sz="2200" dirty="0">
              <a:latin typeface="Avenir Next LT Pro" panose="020B0504020202020204" pitchFamily="34" charset="0"/>
            </a:endParaRPr>
          </a:p>
        </p:txBody>
      </p:sp>
      <p:sp>
        <p:nvSpPr>
          <p:cNvPr id="14" name="Content Placeholder 13">
            <a:extLst>
              <a:ext uri="{FF2B5EF4-FFF2-40B4-BE49-F238E27FC236}">
                <a16:creationId xmlns:a16="http://schemas.microsoft.com/office/drawing/2014/main" id="{E1D9521C-AFD3-3F19-C9D0-36C4AEF0F083}"/>
              </a:ext>
            </a:extLst>
          </p:cNvPr>
          <p:cNvSpPr>
            <a:spLocks noGrp="1"/>
          </p:cNvSpPr>
          <p:nvPr>
            <p:ph sz="half" idx="2"/>
          </p:nvPr>
        </p:nvSpPr>
        <p:spPr>
          <a:xfrm>
            <a:off x="6181728" y="1845944"/>
            <a:ext cx="5181600" cy="3394075"/>
          </a:xfrm>
        </p:spPr>
        <p:txBody>
          <a:bodyPr/>
          <a:lstStyle/>
          <a:p>
            <a:pPr marL="457200" lvl="0" indent="-457200">
              <a:buFont typeface="+mj-lt"/>
              <a:buAutoNum type="arabicPeriod" startAt="7"/>
            </a:pPr>
            <a:r>
              <a:rPr lang="en-US" sz="2200" dirty="0">
                <a:latin typeface="Avenir Next LT Pro" panose="020B0504020202020204" pitchFamily="34" charset="0"/>
              </a:rPr>
              <a:t>Click the file, then select Insert.</a:t>
            </a:r>
          </a:p>
          <a:p>
            <a:pPr marL="457200" lvl="0" indent="-457200">
              <a:buFont typeface="+mj-lt"/>
              <a:buAutoNum type="arabicPeriod" startAt="7"/>
            </a:pPr>
            <a:r>
              <a:rPr lang="en-US" sz="2200" dirty="0">
                <a:latin typeface="Avenir Next LT Pro" panose="020B0504020202020204" pitchFamily="34" charset="0"/>
              </a:rPr>
              <a:t>Verify the Attachment</a:t>
            </a:r>
          </a:p>
          <a:p>
            <a:pPr marL="457200" lvl="0" indent="-457200">
              <a:buFont typeface="+mj-lt"/>
              <a:buAutoNum type="arabicPeriod" startAt="7"/>
            </a:pPr>
            <a:r>
              <a:rPr lang="en-US" sz="2200" dirty="0">
                <a:latin typeface="Avenir Next LT Pro" panose="020B0504020202020204" pitchFamily="34" charset="0"/>
              </a:rPr>
              <a:t>You’ll see the file name appear under the subject line in your email.</a:t>
            </a:r>
          </a:p>
          <a:p>
            <a:pPr marL="457200" lvl="0" indent="-457200">
              <a:buFont typeface="+mj-lt"/>
              <a:buAutoNum type="arabicPeriod" startAt="7"/>
            </a:pPr>
            <a:r>
              <a:rPr lang="en-US" sz="2200" dirty="0">
                <a:latin typeface="Avenir Next LT Pro" panose="020B0504020202020204" pitchFamily="34" charset="0"/>
              </a:rPr>
              <a:t>Add your recipient, subject, and message, then click Send.</a:t>
            </a:r>
          </a:p>
          <a:p>
            <a:pPr marL="457200" indent="-457200">
              <a:buFont typeface="+mj-lt"/>
              <a:buAutoNum type="arabicPeriod" startAt="7"/>
            </a:pPr>
            <a:endParaRPr lang="en-US" sz="2200" dirty="0">
              <a:latin typeface="Avenir Next LT Pro" panose="020B0504020202020204" pitchFamily="34" charset="0"/>
            </a:endParaRPr>
          </a:p>
        </p:txBody>
      </p:sp>
    </p:spTree>
    <p:extLst>
      <p:ext uri="{BB962C8B-B14F-4D97-AF65-F5344CB8AC3E}">
        <p14:creationId xmlns:p14="http://schemas.microsoft.com/office/powerpoint/2010/main" val="1706732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5F2C6-AB4E-B3D4-27AF-3A4CE16410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DD15AD-1119-69EF-DC00-A66EFEE2A3D3}"/>
              </a:ext>
            </a:extLst>
          </p:cNvPr>
          <p:cNvSpPr>
            <a:spLocks noGrp="1"/>
          </p:cNvSpPr>
          <p:nvPr>
            <p:ph type="title"/>
          </p:nvPr>
        </p:nvSpPr>
        <p:spPr>
          <a:xfrm>
            <a:off x="847728" y="520381"/>
            <a:ext cx="10515600" cy="132556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4000" dirty="0">
                <a:solidFill>
                  <a:srgbClr val="C00000"/>
                </a:solidFill>
                <a:latin typeface="Avenir Next LT Pro" panose="020B0504020202020204" pitchFamily="34" charset="0"/>
              </a:rPr>
              <a:t>Adding an attachment On Outlook Web - Outlook.com or Office 365</a:t>
            </a:r>
            <a:br>
              <a:rPr lang="en-US" sz="4000" dirty="0">
                <a:solidFill>
                  <a:srgbClr val="C00000"/>
                </a:solidFill>
                <a:latin typeface="Avenir Next LT Pro" panose="020B0504020202020204" pitchFamily="34" charset="0"/>
              </a:rPr>
            </a:br>
            <a:endParaRPr lang="en-US" sz="4000" dirty="0">
              <a:solidFill>
                <a:srgbClr val="C00000"/>
              </a:solidFill>
              <a:latin typeface="Avenir Next LT Pro" panose="020B0504020202020204" pitchFamily="34" charset="0"/>
            </a:endParaRPr>
          </a:p>
        </p:txBody>
      </p:sp>
      <p:sp>
        <p:nvSpPr>
          <p:cNvPr id="13" name="Content Placeholder 12">
            <a:extLst>
              <a:ext uri="{FF2B5EF4-FFF2-40B4-BE49-F238E27FC236}">
                <a16:creationId xmlns:a16="http://schemas.microsoft.com/office/drawing/2014/main" id="{85F9D439-AC4F-213B-4E72-4350C1C77F8B}"/>
              </a:ext>
            </a:extLst>
          </p:cNvPr>
          <p:cNvSpPr>
            <a:spLocks noGrp="1"/>
          </p:cNvSpPr>
          <p:nvPr>
            <p:ph sz="half" idx="1"/>
          </p:nvPr>
        </p:nvSpPr>
        <p:spPr>
          <a:xfrm>
            <a:off x="605152" y="1617982"/>
            <a:ext cx="5181600" cy="3394075"/>
          </a:xfrm>
        </p:spPr>
        <p:txBody>
          <a:bodyPr/>
          <a:lstStyle/>
          <a:p>
            <a:pPr marL="514350" lvl="0" indent="-514350">
              <a:buFont typeface="+mj-lt"/>
              <a:buAutoNum type="arabicPeriod"/>
            </a:pPr>
            <a:r>
              <a:rPr lang="en-US" dirty="0"/>
              <a:t>Start a New Message</a:t>
            </a:r>
          </a:p>
          <a:p>
            <a:pPr marL="514350" lvl="0" indent="-514350">
              <a:buFont typeface="+mj-lt"/>
              <a:buAutoNum type="arabicPeriod"/>
            </a:pPr>
            <a:r>
              <a:rPr lang="en-US" dirty="0"/>
              <a:t>Click New Message in the top left.</a:t>
            </a:r>
          </a:p>
          <a:p>
            <a:pPr marL="514350" lvl="0" indent="-514350">
              <a:buFont typeface="+mj-lt"/>
              <a:buAutoNum type="arabicPeriod"/>
            </a:pPr>
            <a:r>
              <a:rPr lang="en-US" dirty="0"/>
              <a:t>Attach Your File</a:t>
            </a:r>
          </a:p>
          <a:p>
            <a:pPr marL="514350" lvl="0" indent="-514350">
              <a:buFont typeface="+mj-lt"/>
              <a:buAutoNum type="arabicPeriod"/>
            </a:pPr>
            <a:r>
              <a:rPr lang="en-US" dirty="0"/>
              <a:t>Click the paperclip icon at the bottom of the compose window.</a:t>
            </a:r>
          </a:p>
          <a:p>
            <a:pPr marL="514350" indent="-514350">
              <a:buFont typeface="+mj-lt"/>
              <a:buAutoNum type="arabicPeriod"/>
            </a:pPr>
            <a:endParaRPr lang="en-US" dirty="0">
              <a:latin typeface="Avenir Next LT Pro" panose="020B0504020202020204" pitchFamily="34" charset="0"/>
            </a:endParaRPr>
          </a:p>
        </p:txBody>
      </p:sp>
      <p:sp>
        <p:nvSpPr>
          <p:cNvPr id="14" name="Content Placeholder 13">
            <a:extLst>
              <a:ext uri="{FF2B5EF4-FFF2-40B4-BE49-F238E27FC236}">
                <a16:creationId xmlns:a16="http://schemas.microsoft.com/office/drawing/2014/main" id="{A653A080-F35C-0F23-5914-0FE5A3F87865}"/>
              </a:ext>
            </a:extLst>
          </p:cNvPr>
          <p:cNvSpPr>
            <a:spLocks noGrp="1"/>
          </p:cNvSpPr>
          <p:nvPr>
            <p:ph sz="half" idx="2"/>
          </p:nvPr>
        </p:nvSpPr>
        <p:spPr>
          <a:xfrm>
            <a:off x="5882640" y="1480184"/>
            <a:ext cx="6177280" cy="3394075"/>
          </a:xfrm>
        </p:spPr>
        <p:txBody>
          <a:bodyPr/>
          <a:lstStyle/>
          <a:p>
            <a:pPr marL="457200" lvl="0" indent="-457200">
              <a:buFont typeface="+mj-lt"/>
              <a:buAutoNum type="arabicPeriod" startAt="5"/>
            </a:pPr>
            <a:r>
              <a:rPr lang="en-US" sz="2400" dirty="0"/>
              <a:t>Choose Browse this computer to upload from your device, or Browse cloud locations to attach from OneDrive.</a:t>
            </a:r>
          </a:p>
          <a:p>
            <a:pPr marL="457200" lvl="0" indent="-457200">
              <a:buFont typeface="+mj-lt"/>
              <a:buAutoNum type="arabicPeriod" startAt="5"/>
            </a:pPr>
            <a:r>
              <a:rPr lang="en-US" sz="2400" dirty="0"/>
              <a:t>Select and Upload</a:t>
            </a:r>
          </a:p>
          <a:p>
            <a:pPr marL="457200" lvl="0" indent="-457200">
              <a:buFont typeface="+mj-lt"/>
              <a:buAutoNum type="arabicPeriod" startAt="5"/>
            </a:pPr>
            <a:r>
              <a:rPr lang="en-US" sz="2400" dirty="0"/>
              <a:t>The file will appear below the subject line.</a:t>
            </a:r>
          </a:p>
          <a:p>
            <a:pPr marL="457200" lvl="0" indent="-457200">
              <a:buFont typeface="+mj-lt"/>
              <a:buAutoNum type="arabicPeriod" startAt="5"/>
            </a:pPr>
            <a:r>
              <a:rPr lang="en-US" sz="2400" dirty="0"/>
              <a:t>Add your recipient, subject, and message, then click Send.</a:t>
            </a:r>
          </a:p>
          <a:p>
            <a:pPr marL="457200" indent="-457200">
              <a:buFont typeface="+mj-lt"/>
              <a:buAutoNum type="arabicPeriod" startAt="5"/>
            </a:pPr>
            <a:endParaRPr lang="en-US" sz="2400" dirty="0"/>
          </a:p>
        </p:txBody>
      </p:sp>
    </p:spTree>
    <p:extLst>
      <p:ext uri="{BB962C8B-B14F-4D97-AF65-F5344CB8AC3E}">
        <p14:creationId xmlns:p14="http://schemas.microsoft.com/office/powerpoint/2010/main" val="2352754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DE4E6C-D1D2-4126-91D0-83D7B5344ED0}"/>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a:solidFill>
                  <a:srgbClr val="C00000"/>
                </a:solidFill>
                <a:latin typeface="Avenir Next LT Pro" panose="020B0504020202020204" pitchFamily="34" charset="0"/>
              </a:rPr>
              <a:t>Dropping or withdraw</a:t>
            </a:r>
          </a:p>
        </p:txBody>
      </p:sp>
      <p:sp>
        <p:nvSpPr>
          <p:cNvPr id="5" name="Content Placeholder 4">
            <a:extLst>
              <a:ext uri="{FF2B5EF4-FFF2-40B4-BE49-F238E27FC236}">
                <a16:creationId xmlns:a16="http://schemas.microsoft.com/office/drawing/2014/main" id="{17ACBB06-FD91-4C78-ABDB-24B69AD5A0E6}"/>
              </a:ext>
            </a:extLst>
          </p:cNvPr>
          <p:cNvSpPr>
            <a:spLocks noGrp="1"/>
          </p:cNvSpPr>
          <p:nvPr>
            <p:ph idx="1"/>
          </p:nvPr>
        </p:nvSpPr>
        <p:spPr>
          <a:xfrm>
            <a:off x="828675" y="1602105"/>
            <a:ext cx="10515600" cy="3213100"/>
          </a:xfrm>
        </p:spPr>
        <p:txBody>
          <a:bodyPr/>
          <a:lstStyle/>
          <a:p>
            <a:r>
              <a:rPr lang="en-US" dirty="0"/>
              <a:t>Any decision to drop a class must be done with your high school counselor and dual credit. Deadlines for cost and how it appears on your transcript. </a:t>
            </a:r>
          </a:p>
          <a:p>
            <a:r>
              <a:rPr lang="en-US" dirty="0"/>
              <a:t>Please speak with your instructor before you considering dropping to discuss concerns</a:t>
            </a:r>
          </a:p>
          <a:p>
            <a:r>
              <a:rPr lang="en-US" dirty="0"/>
              <a:t>You only have a limited amount of time to drop. After it will become a withdraw which will leave a W on your transcript and can affect completion rate on financial aid</a:t>
            </a:r>
          </a:p>
        </p:txBody>
      </p:sp>
    </p:spTree>
    <p:extLst>
      <p:ext uri="{BB962C8B-B14F-4D97-AF65-F5344CB8AC3E}">
        <p14:creationId xmlns:p14="http://schemas.microsoft.com/office/powerpoint/2010/main" val="2755477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FC79C0-1A40-B6FC-F390-A153AC8702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0A41093-A125-F53E-9CFC-7DE1F3177C82}"/>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a:solidFill>
                  <a:srgbClr val="C00000"/>
                </a:solidFill>
                <a:latin typeface="Avenir Next LT Pro" panose="020B0504020202020204" pitchFamily="34" charset="0"/>
              </a:rPr>
              <a:t>Technology for online or virtual</a:t>
            </a:r>
          </a:p>
        </p:txBody>
      </p:sp>
      <p:sp>
        <p:nvSpPr>
          <p:cNvPr id="5" name="Content Placeholder 4">
            <a:extLst>
              <a:ext uri="{FF2B5EF4-FFF2-40B4-BE49-F238E27FC236}">
                <a16:creationId xmlns:a16="http://schemas.microsoft.com/office/drawing/2014/main" id="{1BFCD7D2-BD3C-5475-62C5-F09F1156CC30}"/>
              </a:ext>
            </a:extLst>
          </p:cNvPr>
          <p:cNvSpPr>
            <a:spLocks noGrp="1"/>
          </p:cNvSpPr>
          <p:nvPr>
            <p:ph idx="1"/>
          </p:nvPr>
        </p:nvSpPr>
        <p:spPr>
          <a:xfrm>
            <a:off x="750017" y="1789470"/>
            <a:ext cx="10515600" cy="2770095"/>
          </a:xfrm>
        </p:spPr>
        <p:txBody>
          <a:bodyPr/>
          <a:lstStyle/>
          <a:p>
            <a:r>
              <a:rPr lang="en-US" sz="2400" dirty="0"/>
              <a:t>If you are all online you access your course in Canvas. Courses on Canvas may not be open until the first day, but some teachers might open them early. </a:t>
            </a:r>
          </a:p>
          <a:p>
            <a:r>
              <a:rPr lang="en-US" sz="2400" dirty="0"/>
              <a:t>If you are participating in any virtual options (zoom) please make sure you have a working connection, video camera, microphone, and quiet place. You will need to participate, mute and unmute yourself, and login to the zoom link which is in your Canvas page.</a:t>
            </a:r>
          </a:p>
          <a:p>
            <a:pPr marL="0" indent="0">
              <a:buNone/>
            </a:pPr>
            <a:r>
              <a:rPr lang="en-US" sz="2400" dirty="0"/>
              <a:t>	Remember you are on camera, and the teacher can see if you are 	talking or causing a distraction! If your classroom had the hyflex 	equipment the camera will follow movement. </a:t>
            </a:r>
          </a:p>
        </p:txBody>
      </p:sp>
    </p:spTree>
    <p:extLst>
      <p:ext uri="{BB962C8B-B14F-4D97-AF65-F5344CB8AC3E}">
        <p14:creationId xmlns:p14="http://schemas.microsoft.com/office/powerpoint/2010/main" val="2600202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04A5-2D9B-4EB5-9802-CB2821BD66E2}"/>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a:solidFill>
                  <a:srgbClr val="C00000"/>
                </a:solidFill>
                <a:latin typeface="Avenir Next LT Pro" panose="020B0504020202020204" pitchFamily="34" charset="0"/>
              </a:rPr>
              <a:t>Transcripts	</a:t>
            </a:r>
          </a:p>
        </p:txBody>
      </p:sp>
      <p:sp>
        <p:nvSpPr>
          <p:cNvPr id="3" name="Content Placeholder 2">
            <a:extLst>
              <a:ext uri="{FF2B5EF4-FFF2-40B4-BE49-F238E27FC236}">
                <a16:creationId xmlns:a16="http://schemas.microsoft.com/office/drawing/2014/main" id="{7AD802DB-CA63-4707-8DD7-933397D2E9D7}"/>
              </a:ext>
            </a:extLst>
          </p:cNvPr>
          <p:cNvSpPr>
            <a:spLocks noGrp="1"/>
          </p:cNvSpPr>
          <p:nvPr>
            <p:ph idx="1"/>
          </p:nvPr>
        </p:nvSpPr>
        <p:spPr/>
        <p:txBody>
          <a:bodyPr/>
          <a:lstStyle/>
          <a:p>
            <a:pPr marL="0" indent="0">
              <a:buNone/>
            </a:pPr>
            <a:r>
              <a:rPr lang="en-US" sz="3600" dirty="0"/>
              <a:t>After completing Dual Credit courses you will have a college transcript which you can transfer via Parchment </a:t>
            </a:r>
          </a:p>
        </p:txBody>
      </p:sp>
    </p:spTree>
    <p:extLst>
      <p:ext uri="{BB962C8B-B14F-4D97-AF65-F5344CB8AC3E}">
        <p14:creationId xmlns:p14="http://schemas.microsoft.com/office/powerpoint/2010/main" val="126912566"/>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CA2B2-ED3A-BA28-326F-2D63D25CB00C}"/>
              </a:ext>
            </a:extLst>
          </p:cNvPr>
          <p:cNvSpPr>
            <a:spLocks noGrp="1"/>
          </p:cNvSpPr>
          <p:nvPr>
            <p:ph type="title"/>
          </p:nvPr>
        </p:nvSpPr>
        <p:spPr>
          <a:xfrm>
            <a:off x="838200" y="190500"/>
            <a:ext cx="10515600" cy="132556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a:solidFill>
                  <a:srgbClr val="C00000"/>
                </a:solidFill>
                <a:latin typeface="Avenir Next LT Pro" panose="020B0504020202020204" pitchFamily="34" charset="0"/>
              </a:rPr>
              <a:t>Things to remember</a:t>
            </a:r>
          </a:p>
        </p:txBody>
      </p:sp>
      <p:sp>
        <p:nvSpPr>
          <p:cNvPr id="3" name="Content Placeholder 2">
            <a:extLst>
              <a:ext uri="{FF2B5EF4-FFF2-40B4-BE49-F238E27FC236}">
                <a16:creationId xmlns:a16="http://schemas.microsoft.com/office/drawing/2014/main" id="{2D240095-DAEB-85D2-1020-70ADE537C440}"/>
              </a:ext>
            </a:extLst>
          </p:cNvPr>
          <p:cNvSpPr>
            <a:spLocks noGrp="1"/>
          </p:cNvSpPr>
          <p:nvPr>
            <p:ph idx="1"/>
          </p:nvPr>
        </p:nvSpPr>
        <p:spPr>
          <a:xfrm>
            <a:off x="838200" y="1348105"/>
            <a:ext cx="10515600" cy="3213100"/>
          </a:xfrm>
        </p:spPr>
        <p:txBody>
          <a:bodyPr/>
          <a:lstStyle/>
          <a:p>
            <a:r>
              <a:rPr lang="en-US" sz="2400" dirty="0"/>
              <a:t>Communication with the Lake Land College instructor is very important. They can’t help you if you are not communicating. </a:t>
            </a:r>
          </a:p>
          <a:p>
            <a:r>
              <a:rPr lang="en-US" sz="2400" dirty="0"/>
              <a:t>You have access to college resources: library, tutoring, etc. </a:t>
            </a:r>
          </a:p>
          <a:p>
            <a:r>
              <a:rPr lang="en-US" sz="2400" dirty="0"/>
              <a:t>Grades are important and permanent. </a:t>
            </a:r>
          </a:p>
          <a:p>
            <a:r>
              <a:rPr lang="en-US" sz="2400" dirty="0"/>
              <a:t>The days you are allowed off from high school are not the same as permitted missed days in class. (I.e. college visit days, sports)</a:t>
            </a:r>
          </a:p>
          <a:p>
            <a:r>
              <a:rPr lang="en-US" sz="2400" dirty="0"/>
              <a:t>You are in a college class with college level expectations. Held to the LLC Code of Conduct. Plagiarizing or cheating of any kind will be handles according to LLC policies in collaboration with your high </a:t>
            </a:r>
            <a:r>
              <a:rPr lang="en-US" sz="2400"/>
              <a:t>school principal.  </a:t>
            </a:r>
            <a:endParaRPr lang="en-US" sz="2400" dirty="0"/>
          </a:p>
          <a:p>
            <a:r>
              <a:rPr lang="en-US" sz="2400" dirty="0"/>
              <a:t>We are all here to help you succeed. </a:t>
            </a:r>
          </a:p>
        </p:txBody>
      </p:sp>
    </p:spTree>
    <p:extLst>
      <p:ext uri="{BB962C8B-B14F-4D97-AF65-F5344CB8AC3E}">
        <p14:creationId xmlns:p14="http://schemas.microsoft.com/office/powerpoint/2010/main" val="3744409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670FF-7B86-440A-9AA6-4ABFC8431DA7}"/>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a:solidFill>
                  <a:srgbClr val="C00000"/>
                </a:solidFill>
                <a:latin typeface="Avenir Next LT Pro" panose="020B0504020202020204" pitchFamily="34" charset="0"/>
              </a:rPr>
              <a:t>Announcements</a:t>
            </a:r>
          </a:p>
        </p:txBody>
      </p:sp>
      <p:sp>
        <p:nvSpPr>
          <p:cNvPr id="3" name="Content Placeholder 2">
            <a:extLst>
              <a:ext uri="{FF2B5EF4-FFF2-40B4-BE49-F238E27FC236}">
                <a16:creationId xmlns:a16="http://schemas.microsoft.com/office/drawing/2014/main" id="{36CD60FF-F84C-4FC4-9BFF-2C5A3FB1C2A2}"/>
              </a:ext>
            </a:extLst>
          </p:cNvPr>
          <p:cNvSpPr>
            <a:spLocks noGrp="1"/>
          </p:cNvSpPr>
          <p:nvPr>
            <p:ph idx="1"/>
          </p:nvPr>
        </p:nvSpPr>
        <p:spPr/>
        <p:txBody>
          <a:bodyPr/>
          <a:lstStyle/>
          <a:p>
            <a:pPr marL="0" indent="0">
              <a:buNone/>
            </a:pPr>
            <a:r>
              <a:rPr lang="en-US" sz="3200" dirty="0"/>
              <a:t>Laker Connect Benefits: </a:t>
            </a:r>
          </a:p>
          <a:p>
            <a:pPr marL="0" indent="0">
              <a:buNone/>
            </a:pPr>
            <a:r>
              <a:rPr lang="en-US" sz="3200" dirty="0">
                <a:hlinkClick r:id="rId2"/>
              </a:rPr>
              <a:t>Students and Parents - Lake Land College</a:t>
            </a:r>
            <a:endParaRPr lang="en-US" sz="3200" dirty="0"/>
          </a:p>
        </p:txBody>
      </p:sp>
    </p:spTree>
    <p:extLst>
      <p:ext uri="{BB962C8B-B14F-4D97-AF65-F5344CB8AC3E}">
        <p14:creationId xmlns:p14="http://schemas.microsoft.com/office/powerpoint/2010/main" val="3107463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7E26D-A788-4DDF-9E2B-4004CB6765D8}"/>
              </a:ext>
            </a:extLst>
          </p:cNvPr>
          <p:cNvSpPr>
            <a:spLocks noGrp="1"/>
          </p:cNvSpPr>
          <p:nvPr>
            <p:ph type="ctrTitle"/>
          </p:nvPr>
        </p:nvSpPr>
        <p:spPr>
          <a:xfrm>
            <a:off x="1524000" y="1122362"/>
            <a:ext cx="9144000" cy="378491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a:r>
              <a:rPr lang="en-US" sz="4400" dirty="0">
                <a:solidFill>
                  <a:srgbClr val="C00000"/>
                </a:solidFill>
                <a:latin typeface="Avenir Next LT Pro" panose="020B0504020202020204" pitchFamily="34" charset="0"/>
              </a:rPr>
              <a:t>Shameless plug for Honors Experience</a:t>
            </a:r>
            <a:br>
              <a:rPr lang="en-US" sz="4400" dirty="0">
                <a:solidFill>
                  <a:srgbClr val="C00000"/>
                </a:solidFill>
                <a:latin typeface="Avenir Next LT Pro" panose="020B0504020202020204" pitchFamily="34" charset="0"/>
              </a:rPr>
            </a:br>
            <a:br>
              <a:rPr lang="en-US" sz="4400" dirty="0">
                <a:solidFill>
                  <a:srgbClr val="C00000"/>
                </a:solidFill>
                <a:latin typeface="Avenir Next LT Pro" panose="020B0504020202020204" pitchFamily="34" charset="0"/>
              </a:rPr>
            </a:br>
            <a:r>
              <a:rPr lang="en-US" sz="4400" dirty="0">
                <a:solidFill>
                  <a:srgbClr val="C00000"/>
                </a:solidFill>
                <a:latin typeface="Avenir Next LT Pro" panose="020B0504020202020204" pitchFamily="34" charset="0"/>
              </a:rPr>
              <a:t>Click Link: </a:t>
            </a:r>
            <a:r>
              <a:rPr lang="en-US" sz="4400" dirty="0">
                <a:solidFill>
                  <a:srgbClr val="C00000"/>
                </a:solidFill>
                <a:latin typeface="Avenir Next LT Pro" panose="020B0504020202020204" pitchFamily="34" charset="0"/>
                <a:hlinkClick r:id="rId2"/>
              </a:rPr>
              <a:t>Honors Experience - Lake Land College</a:t>
            </a:r>
            <a:endParaRPr lang="en-US" sz="4400" dirty="0">
              <a:solidFill>
                <a:srgbClr val="C00000"/>
              </a:solidFill>
              <a:latin typeface="Avenir Next LT Pro" panose="020B0504020202020204" pitchFamily="34" charset="0"/>
            </a:endParaRPr>
          </a:p>
        </p:txBody>
      </p:sp>
    </p:spTree>
    <p:extLst>
      <p:ext uri="{BB962C8B-B14F-4D97-AF65-F5344CB8AC3E}">
        <p14:creationId xmlns:p14="http://schemas.microsoft.com/office/powerpoint/2010/main" val="2265874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553" y="624520"/>
            <a:ext cx="10515600" cy="1325563"/>
          </a:xfrm>
        </p:spPr>
        <p:txBody>
          <a:bodyPr/>
          <a:lstStyle/>
          <a:p>
            <a:pPr algn="ctr"/>
            <a:br>
              <a:rPr lang="en-US" sz="8000" dirty="0"/>
            </a:br>
            <a:br>
              <a:rPr lang="en-US" sz="8000" dirty="0"/>
            </a:br>
            <a:br>
              <a:rPr lang="en-US" sz="8000" dirty="0"/>
            </a:br>
            <a:r>
              <a:rPr lang="en-US" sz="8500" b="1" dirty="0">
                <a:solidFill>
                  <a:srgbClr val="BE2025"/>
                </a:solidFill>
                <a:latin typeface="Avenir LT Std 45 Book" panose="020B0502020203020204" pitchFamily="34" charset="0"/>
              </a:rPr>
              <a:t>Thank you!</a:t>
            </a:r>
          </a:p>
        </p:txBody>
      </p:sp>
    </p:spTree>
    <p:extLst>
      <p:ext uri="{BB962C8B-B14F-4D97-AF65-F5344CB8AC3E}">
        <p14:creationId xmlns:p14="http://schemas.microsoft.com/office/powerpoint/2010/main" val="2722047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a:solidFill>
                  <a:srgbClr val="C00000"/>
                </a:solidFill>
                <a:latin typeface="Avenir Next LT Pro" panose="020B0504020202020204" pitchFamily="34" charset="0"/>
              </a:rPr>
              <a:t>Introduction</a:t>
            </a:r>
          </a:p>
        </p:txBody>
      </p:sp>
      <p:sp>
        <p:nvSpPr>
          <p:cNvPr id="3" name="Content Placeholder 2"/>
          <p:cNvSpPr>
            <a:spLocks noGrp="1"/>
          </p:cNvSpPr>
          <p:nvPr>
            <p:ph idx="1"/>
          </p:nvPr>
        </p:nvSpPr>
        <p:spPr>
          <a:xfrm>
            <a:off x="1761735" y="1925638"/>
            <a:ext cx="8255754" cy="3213100"/>
          </a:xfrm>
        </p:spPr>
        <p:txBody>
          <a:bodyPr/>
          <a:lstStyle/>
          <a:p>
            <a:pPr marL="0" indent="0" algn="ctr">
              <a:buNone/>
            </a:pPr>
            <a:r>
              <a:rPr lang="en-US" sz="4400" dirty="0"/>
              <a:t>Tessa Wiles</a:t>
            </a:r>
          </a:p>
          <a:p>
            <a:pPr marL="0" indent="0" algn="ctr">
              <a:buNone/>
            </a:pPr>
            <a:r>
              <a:rPr lang="en-US" sz="4400" dirty="0"/>
              <a:t>Director of Dual Credit and </a:t>
            </a:r>
          </a:p>
          <a:p>
            <a:pPr marL="0" indent="0" algn="ctr">
              <a:buNone/>
            </a:pPr>
            <a:r>
              <a:rPr lang="en-US" sz="4400" dirty="0"/>
              <a:t>Honors Experience</a:t>
            </a:r>
          </a:p>
          <a:p>
            <a:pPr marL="0" indent="0">
              <a:buNone/>
            </a:pPr>
            <a:endParaRPr lang="en-US" sz="4000" dirty="0"/>
          </a:p>
        </p:txBody>
      </p:sp>
    </p:spTree>
    <p:extLst>
      <p:ext uri="{BB962C8B-B14F-4D97-AF65-F5344CB8AC3E}">
        <p14:creationId xmlns:p14="http://schemas.microsoft.com/office/powerpoint/2010/main" val="3707934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95186-9D1F-4264-BD05-12C0E89C190E}"/>
              </a:ext>
            </a:extLst>
          </p:cNvPr>
          <p:cNvSpPr>
            <a:spLocks noGrp="1"/>
          </p:cNvSpPr>
          <p:nvPr>
            <p:ph type="title"/>
          </p:nvPr>
        </p:nvSpPr>
        <p:spPr>
          <a:xfrm>
            <a:off x="838200" y="147660"/>
            <a:ext cx="10515600" cy="132556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a:solidFill>
                  <a:srgbClr val="C00000"/>
                </a:solidFill>
                <a:latin typeface="Avenir Next LT Pro" panose="020B0504020202020204" pitchFamily="34" charset="0"/>
              </a:rPr>
              <a:t>To get started</a:t>
            </a:r>
          </a:p>
        </p:txBody>
      </p:sp>
      <p:sp>
        <p:nvSpPr>
          <p:cNvPr id="3" name="Content Placeholder 2">
            <a:extLst>
              <a:ext uri="{FF2B5EF4-FFF2-40B4-BE49-F238E27FC236}">
                <a16:creationId xmlns:a16="http://schemas.microsoft.com/office/drawing/2014/main" id="{8362B6D0-850B-4E4A-B1F5-D647E90432A3}"/>
              </a:ext>
            </a:extLst>
          </p:cNvPr>
          <p:cNvSpPr>
            <a:spLocks noGrp="1"/>
          </p:cNvSpPr>
          <p:nvPr>
            <p:ph idx="1"/>
          </p:nvPr>
        </p:nvSpPr>
        <p:spPr>
          <a:xfrm>
            <a:off x="838200" y="1276463"/>
            <a:ext cx="10515600" cy="3213100"/>
          </a:xfrm>
        </p:spPr>
        <p:txBody>
          <a:bodyPr/>
          <a:lstStyle/>
          <a:p>
            <a:r>
              <a:rPr lang="en-US" dirty="0"/>
              <a:t>TALK WITH YOUR HIGH SCHOOL COUNSELOR </a:t>
            </a:r>
          </a:p>
          <a:p>
            <a:r>
              <a:rPr lang="en-US" dirty="0"/>
              <a:t>Create Laker Profile</a:t>
            </a:r>
          </a:p>
        </p:txBody>
      </p:sp>
      <p:pic>
        <p:nvPicPr>
          <p:cNvPr id="9" name="Picture 8">
            <a:extLst>
              <a:ext uri="{FF2B5EF4-FFF2-40B4-BE49-F238E27FC236}">
                <a16:creationId xmlns:a16="http://schemas.microsoft.com/office/drawing/2014/main" id="{B9DE61E9-A039-4E33-A674-DEF7011F46D5}"/>
              </a:ext>
            </a:extLst>
          </p:cNvPr>
          <p:cNvPicPr>
            <a:picLocks noChangeAspect="1"/>
          </p:cNvPicPr>
          <p:nvPr/>
        </p:nvPicPr>
        <p:blipFill rotWithShape="1">
          <a:blip r:embed="rId2"/>
          <a:srcRect l="4999" t="151" r="12183" b="83528"/>
          <a:stretch/>
        </p:blipFill>
        <p:spPr>
          <a:xfrm>
            <a:off x="4124131" y="2159226"/>
            <a:ext cx="7122295" cy="3213099"/>
          </a:xfrm>
          <a:prstGeom prst="rect">
            <a:avLst/>
          </a:prstGeom>
        </p:spPr>
      </p:pic>
      <p:cxnSp>
        <p:nvCxnSpPr>
          <p:cNvPr id="13" name="Straight Arrow Connector 12">
            <a:extLst>
              <a:ext uri="{FF2B5EF4-FFF2-40B4-BE49-F238E27FC236}">
                <a16:creationId xmlns:a16="http://schemas.microsoft.com/office/drawing/2014/main" id="{5F08AEC4-8BFE-494C-9236-376FA328945A}"/>
              </a:ext>
            </a:extLst>
          </p:cNvPr>
          <p:cNvCxnSpPr/>
          <p:nvPr/>
        </p:nvCxnSpPr>
        <p:spPr>
          <a:xfrm>
            <a:off x="3103045" y="2648468"/>
            <a:ext cx="2817845" cy="65314"/>
          </a:xfrm>
          <a:prstGeom prst="straightConnector1">
            <a:avLst/>
          </a:prstGeom>
          <a:ln w="5715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648813E-59C6-4B2D-9DAE-6778A5F3F088}"/>
              </a:ext>
            </a:extLst>
          </p:cNvPr>
          <p:cNvCxnSpPr/>
          <p:nvPr/>
        </p:nvCxnSpPr>
        <p:spPr>
          <a:xfrm>
            <a:off x="2266399" y="4359081"/>
            <a:ext cx="2817845" cy="65314"/>
          </a:xfrm>
          <a:prstGeom prst="straightConnector1">
            <a:avLst/>
          </a:prstGeom>
          <a:ln w="5715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3391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4FDE2D8-B1ED-417D-AA95-5292045CA1BD}"/>
              </a:ext>
            </a:extLst>
          </p:cNvPr>
          <p:cNvSpPr txBox="1">
            <a:spLocks/>
          </p:cNvSpPr>
          <p:nvPr/>
        </p:nvSpPr>
        <p:spPr bwMode="auto">
          <a:xfrm>
            <a:off x="838200" y="260641"/>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lnSpc>
                <a:spcPct val="90000"/>
              </a:lnSpc>
              <a:defRPr sz="4400" cap="all" baseline="0">
                <a:solidFill>
                  <a:srgbClr val="C00000"/>
                </a:solidFill>
                <a:latin typeface="Avenir Next LT Pro" panose="020B0504020202020204" pitchFamily="34" charset="0"/>
                <a:ea typeface="+mj-ea"/>
                <a:cs typeface="+mj-cs"/>
              </a:defRPr>
            </a:lvl1pPr>
            <a:lvl2pPr eaLnBrk="1" hangingPunct="1">
              <a:lnSpc>
                <a:spcPct val="90000"/>
              </a:lnSpc>
              <a:defRPr sz="4400">
                <a:latin typeface="Calibri Light" panose="020F0302020204030204" pitchFamily="34" charset="0"/>
              </a:defRPr>
            </a:lvl2pPr>
            <a:lvl3pPr eaLnBrk="1" hangingPunct="1">
              <a:lnSpc>
                <a:spcPct val="90000"/>
              </a:lnSpc>
              <a:defRPr sz="4400">
                <a:latin typeface="Calibri Light" panose="020F0302020204030204" pitchFamily="34" charset="0"/>
              </a:defRPr>
            </a:lvl3pPr>
            <a:lvl4pPr eaLnBrk="1" hangingPunct="1">
              <a:lnSpc>
                <a:spcPct val="90000"/>
              </a:lnSpc>
              <a:defRPr sz="4400">
                <a:latin typeface="Calibri Light" panose="020F0302020204030204" pitchFamily="34" charset="0"/>
              </a:defRPr>
            </a:lvl4pPr>
            <a:lvl5pPr eaLnBrk="1" hangingPunct="1">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r>
              <a:rPr lang="en-US" dirty="0"/>
              <a:t>Laker Profile Cont. </a:t>
            </a:r>
          </a:p>
        </p:txBody>
      </p:sp>
      <p:pic>
        <p:nvPicPr>
          <p:cNvPr id="6" name="Picture 5">
            <a:extLst>
              <a:ext uri="{FF2B5EF4-FFF2-40B4-BE49-F238E27FC236}">
                <a16:creationId xmlns:a16="http://schemas.microsoft.com/office/drawing/2014/main" id="{46572A07-8B3D-402A-8482-E9DB74F09343}"/>
              </a:ext>
            </a:extLst>
          </p:cNvPr>
          <p:cNvPicPr>
            <a:picLocks noChangeAspect="1"/>
          </p:cNvPicPr>
          <p:nvPr/>
        </p:nvPicPr>
        <p:blipFill rotWithShape="1">
          <a:blip r:embed="rId2"/>
          <a:srcRect r="39937"/>
          <a:stretch/>
        </p:blipFill>
        <p:spPr>
          <a:xfrm>
            <a:off x="1743270" y="1343607"/>
            <a:ext cx="3018454" cy="3950640"/>
          </a:xfrm>
          <a:prstGeom prst="rect">
            <a:avLst/>
          </a:prstGeom>
        </p:spPr>
      </p:pic>
      <p:cxnSp>
        <p:nvCxnSpPr>
          <p:cNvPr id="8" name="Straight Arrow Connector 7">
            <a:extLst>
              <a:ext uri="{FF2B5EF4-FFF2-40B4-BE49-F238E27FC236}">
                <a16:creationId xmlns:a16="http://schemas.microsoft.com/office/drawing/2014/main" id="{0733195F-71AD-4A4B-B1B1-685FDEE7CBD2}"/>
              </a:ext>
            </a:extLst>
          </p:cNvPr>
          <p:cNvCxnSpPr>
            <a:cxnSpLocks/>
          </p:cNvCxnSpPr>
          <p:nvPr/>
        </p:nvCxnSpPr>
        <p:spPr>
          <a:xfrm>
            <a:off x="746449" y="3039009"/>
            <a:ext cx="1688841" cy="87984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1F99671-C98E-4E6E-A028-7C7DAF1C3F9B}"/>
              </a:ext>
            </a:extLst>
          </p:cNvPr>
          <p:cNvPicPr>
            <a:picLocks noChangeAspect="1"/>
          </p:cNvPicPr>
          <p:nvPr/>
        </p:nvPicPr>
        <p:blipFill>
          <a:blip r:embed="rId3"/>
          <a:stretch>
            <a:fillRect/>
          </a:stretch>
        </p:blipFill>
        <p:spPr>
          <a:xfrm>
            <a:off x="6320616" y="1999053"/>
            <a:ext cx="5213285" cy="2079912"/>
          </a:xfrm>
          <a:prstGeom prst="rect">
            <a:avLst/>
          </a:prstGeom>
        </p:spPr>
      </p:pic>
      <p:cxnSp>
        <p:nvCxnSpPr>
          <p:cNvPr id="13" name="Straight Arrow Connector 12">
            <a:extLst>
              <a:ext uri="{FF2B5EF4-FFF2-40B4-BE49-F238E27FC236}">
                <a16:creationId xmlns:a16="http://schemas.microsoft.com/office/drawing/2014/main" id="{2E81A775-3FFE-40D1-9A4E-F3E2AD268D10}"/>
              </a:ext>
            </a:extLst>
          </p:cNvPr>
          <p:cNvCxnSpPr/>
          <p:nvPr/>
        </p:nvCxnSpPr>
        <p:spPr>
          <a:xfrm flipH="1">
            <a:off x="8565502" y="1586204"/>
            <a:ext cx="1539551" cy="173272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5696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390C1E-4A94-4C35-8E98-B36C31A9D97E}"/>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a:solidFill>
                  <a:srgbClr val="C00000"/>
                </a:solidFill>
                <a:latin typeface="Avenir Next LT Pro" panose="020B0504020202020204" pitchFamily="34" charset="0"/>
              </a:rPr>
              <a:t>Application</a:t>
            </a:r>
          </a:p>
        </p:txBody>
      </p:sp>
      <p:sp>
        <p:nvSpPr>
          <p:cNvPr id="5" name="Content Placeholder 4">
            <a:extLst>
              <a:ext uri="{FF2B5EF4-FFF2-40B4-BE49-F238E27FC236}">
                <a16:creationId xmlns:a16="http://schemas.microsoft.com/office/drawing/2014/main" id="{629D1CDB-A9D4-4E10-AC99-D2F89B9EC088}"/>
              </a:ext>
            </a:extLst>
          </p:cNvPr>
          <p:cNvSpPr>
            <a:spLocks noGrp="1"/>
          </p:cNvSpPr>
          <p:nvPr>
            <p:ph idx="1"/>
          </p:nvPr>
        </p:nvSpPr>
        <p:spPr/>
        <p:txBody>
          <a:bodyPr/>
          <a:lstStyle/>
          <a:p>
            <a:r>
              <a:rPr lang="en-US" dirty="0"/>
              <a:t>After completing the profile it will show a notification to complete the “intent” – this is being renamed “application”, but is the same process. </a:t>
            </a:r>
          </a:p>
          <a:p>
            <a:endParaRPr lang="en-US" dirty="0"/>
          </a:p>
          <a:p>
            <a:pPr marL="0" indent="0">
              <a:buNone/>
            </a:pPr>
            <a:r>
              <a:rPr lang="en-US" dirty="0"/>
              <a:t>*If you have taken a dual credit class before or completed one already (as long as the graduation date is correct) you will not need to complete another one.</a:t>
            </a:r>
          </a:p>
        </p:txBody>
      </p:sp>
    </p:spTree>
    <p:extLst>
      <p:ext uri="{BB962C8B-B14F-4D97-AF65-F5344CB8AC3E}">
        <p14:creationId xmlns:p14="http://schemas.microsoft.com/office/powerpoint/2010/main" val="763693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74DEB-ADD8-4F77-8738-49D142162D8E}"/>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a:solidFill>
                  <a:srgbClr val="C00000"/>
                </a:solidFill>
                <a:latin typeface="Avenir Next LT Pro" panose="020B0504020202020204" pitchFamily="34" charset="0"/>
              </a:rPr>
              <a:t>Requirements	</a:t>
            </a:r>
          </a:p>
        </p:txBody>
      </p:sp>
      <p:sp>
        <p:nvSpPr>
          <p:cNvPr id="3" name="Content Placeholder 2">
            <a:extLst>
              <a:ext uri="{FF2B5EF4-FFF2-40B4-BE49-F238E27FC236}">
                <a16:creationId xmlns:a16="http://schemas.microsoft.com/office/drawing/2014/main" id="{92248BEA-AE4D-4B41-A633-442B4FA24073}"/>
              </a:ext>
            </a:extLst>
          </p:cNvPr>
          <p:cNvSpPr>
            <a:spLocks noGrp="1"/>
          </p:cNvSpPr>
          <p:nvPr>
            <p:ph idx="1"/>
          </p:nvPr>
        </p:nvSpPr>
        <p:spPr>
          <a:xfrm>
            <a:off x="847725" y="1449705"/>
            <a:ext cx="10515600" cy="3213100"/>
          </a:xfrm>
        </p:spPr>
        <p:txBody>
          <a:bodyPr/>
          <a:lstStyle/>
          <a:p>
            <a:pPr marL="457200" lvl="1"/>
            <a:r>
              <a:rPr lang="en-US" sz="3200" dirty="0"/>
              <a:t>You must follow the Lake Land Academic Calendar – Where to find – Website!</a:t>
            </a:r>
          </a:p>
          <a:p>
            <a:pPr marL="457200" lvl="1"/>
            <a:endParaRPr lang="en-US" sz="600" dirty="0"/>
          </a:p>
          <a:p>
            <a:pPr marL="457200" lvl="1"/>
            <a:r>
              <a:rPr lang="en-US" sz="3200" dirty="0"/>
              <a:t>You must maintain a 2.0 GPA or you risk being dismissed</a:t>
            </a:r>
          </a:p>
          <a:p>
            <a:pPr marL="457200" lvl="1"/>
            <a:endParaRPr lang="en-US" sz="600" dirty="0"/>
          </a:p>
          <a:p>
            <a:pPr marL="457200" lvl="1"/>
            <a:r>
              <a:rPr lang="en-US" sz="3200" dirty="0"/>
              <a:t>Please communicate with your instructors if you will be absent, late, or other issues</a:t>
            </a:r>
          </a:p>
          <a:p>
            <a:pPr marL="457200" lvl="1"/>
            <a:endParaRPr lang="en-US" sz="600" dirty="0"/>
          </a:p>
          <a:p>
            <a:pPr marL="457200" lvl="1"/>
            <a:r>
              <a:rPr lang="en-US" sz="3200" dirty="0"/>
              <a:t>Your absences will be reported to the high school</a:t>
            </a:r>
          </a:p>
        </p:txBody>
      </p:sp>
    </p:spTree>
    <p:extLst>
      <p:ext uri="{BB962C8B-B14F-4D97-AF65-F5344CB8AC3E}">
        <p14:creationId xmlns:p14="http://schemas.microsoft.com/office/powerpoint/2010/main" val="2665746268"/>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9DA63-FC3A-4EED-922B-134931AA5541}"/>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a:solidFill>
                  <a:srgbClr val="C00000"/>
                </a:solidFill>
                <a:latin typeface="Avenir Next LT Pro" panose="020B0504020202020204" pitchFamily="34" charset="0"/>
              </a:rPr>
              <a:t>Student Portal, Canvas, Virtual Machine</a:t>
            </a:r>
          </a:p>
        </p:txBody>
      </p:sp>
      <p:sp>
        <p:nvSpPr>
          <p:cNvPr id="3" name="Content Placeholder 2">
            <a:extLst>
              <a:ext uri="{FF2B5EF4-FFF2-40B4-BE49-F238E27FC236}">
                <a16:creationId xmlns:a16="http://schemas.microsoft.com/office/drawing/2014/main" id="{D79DFBA1-2279-4C46-812D-66D72A39C596}"/>
              </a:ext>
            </a:extLst>
          </p:cNvPr>
          <p:cNvSpPr>
            <a:spLocks noGrp="1"/>
          </p:cNvSpPr>
          <p:nvPr>
            <p:ph idx="1"/>
          </p:nvPr>
        </p:nvSpPr>
        <p:spPr/>
        <p:txBody>
          <a:bodyPr/>
          <a:lstStyle/>
          <a:p>
            <a:r>
              <a:rPr lang="en-US" dirty="0"/>
              <a:t>Laker HUB is the Student Portal</a:t>
            </a:r>
          </a:p>
          <a:p>
            <a:pPr lvl="1"/>
            <a:r>
              <a:rPr lang="en-US" dirty="0"/>
              <a:t>Access student information: GPA, schedule, Canvas, Laker email</a:t>
            </a:r>
          </a:p>
          <a:p>
            <a:endParaRPr lang="en-US" sz="1400" dirty="0"/>
          </a:p>
          <a:p>
            <a:r>
              <a:rPr lang="en-US" dirty="0"/>
              <a:t>Canvas is Lake Land’s learning management software – online classroom</a:t>
            </a:r>
          </a:p>
          <a:p>
            <a:endParaRPr lang="en-US" sz="1200" dirty="0"/>
          </a:p>
          <a:p>
            <a:r>
              <a:rPr lang="en-US" dirty="0"/>
              <a:t>Virtual Machine is where you can access your Laker desktop from any computer – think of this as the cloud</a:t>
            </a:r>
          </a:p>
        </p:txBody>
      </p:sp>
    </p:spTree>
    <p:extLst>
      <p:ext uri="{BB962C8B-B14F-4D97-AF65-F5344CB8AC3E}">
        <p14:creationId xmlns:p14="http://schemas.microsoft.com/office/powerpoint/2010/main" val="3346236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95186-9D1F-4264-BD05-12C0E89C190E}"/>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a:solidFill>
                  <a:srgbClr val="C00000"/>
                </a:solidFill>
                <a:latin typeface="Avenir Next LT Pro" panose="020B0504020202020204" pitchFamily="34" charset="0"/>
              </a:rPr>
              <a:t>Logging in</a:t>
            </a:r>
          </a:p>
        </p:txBody>
      </p:sp>
      <p:sp>
        <p:nvSpPr>
          <p:cNvPr id="3" name="Content Placeholder 2">
            <a:extLst>
              <a:ext uri="{FF2B5EF4-FFF2-40B4-BE49-F238E27FC236}">
                <a16:creationId xmlns:a16="http://schemas.microsoft.com/office/drawing/2014/main" id="{8362B6D0-850B-4E4A-B1F5-D647E90432A3}"/>
              </a:ext>
            </a:extLst>
          </p:cNvPr>
          <p:cNvSpPr>
            <a:spLocks noGrp="1"/>
          </p:cNvSpPr>
          <p:nvPr>
            <p:ph idx="1"/>
          </p:nvPr>
        </p:nvSpPr>
        <p:spPr/>
        <p:txBody>
          <a:bodyPr/>
          <a:lstStyle/>
          <a:p>
            <a:r>
              <a:rPr lang="en-US" dirty="0"/>
              <a:t>Two step verification </a:t>
            </a:r>
          </a:p>
          <a:p>
            <a:pPr lvl="1"/>
            <a:r>
              <a:rPr lang="en-US" dirty="0"/>
              <a:t>Instructions sent via email, announcement on Canvas</a:t>
            </a:r>
          </a:p>
          <a:p>
            <a:pPr lvl="1"/>
            <a:r>
              <a:rPr lang="en-US" dirty="0"/>
              <a:t>Students do not need to download app – can use text message instead</a:t>
            </a:r>
          </a:p>
          <a:p>
            <a:pPr lvl="1"/>
            <a:r>
              <a:rPr lang="en-US" dirty="0"/>
              <a:t>iPhone updates clear the authenticator app – contact ISS or use text message verification </a:t>
            </a:r>
          </a:p>
        </p:txBody>
      </p:sp>
    </p:spTree>
    <p:extLst>
      <p:ext uri="{BB962C8B-B14F-4D97-AF65-F5344CB8AC3E}">
        <p14:creationId xmlns:p14="http://schemas.microsoft.com/office/powerpoint/2010/main" val="1736207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62825-7E7B-3E9A-CB95-48F5D0060A2B}"/>
              </a:ext>
            </a:extLst>
          </p:cNvPr>
          <p:cNvSpPr>
            <a:spLocks noGrp="1"/>
          </p:cNvSpPr>
          <p:nvPr>
            <p:ph type="title"/>
          </p:nvPr>
        </p:nvSpPr>
        <p:spPr>
          <a:xfrm>
            <a:off x="828675" y="393700"/>
            <a:ext cx="10515600" cy="191262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a:solidFill>
                  <a:srgbClr val="C00000"/>
                </a:solidFill>
                <a:latin typeface="Avenir Next LT Pro" panose="020B0504020202020204" pitchFamily="34" charset="0"/>
              </a:rPr>
              <a:t>Canvas</a:t>
            </a:r>
            <a:br>
              <a:rPr lang="en-US" dirty="0">
                <a:solidFill>
                  <a:srgbClr val="C00000"/>
                </a:solidFill>
                <a:latin typeface="Avenir Next LT Pro" panose="020B0504020202020204" pitchFamily="34" charset="0"/>
              </a:rPr>
            </a:br>
            <a:endParaRPr lang="en-US" dirty="0">
              <a:solidFill>
                <a:srgbClr val="C00000"/>
              </a:solidFill>
              <a:latin typeface="Avenir Next LT Pro" panose="020B0504020202020204" pitchFamily="34" charset="0"/>
            </a:endParaRPr>
          </a:p>
        </p:txBody>
      </p:sp>
      <p:sp>
        <p:nvSpPr>
          <p:cNvPr id="4" name="Rectangle 1">
            <a:extLst>
              <a:ext uri="{FF2B5EF4-FFF2-40B4-BE49-F238E27FC236}">
                <a16:creationId xmlns:a16="http://schemas.microsoft.com/office/drawing/2014/main" id="{E6CC95B7-DC9C-30B0-C412-96649BF6DDCE}"/>
              </a:ext>
            </a:extLst>
          </p:cNvPr>
          <p:cNvSpPr>
            <a:spLocks noGrp="1" noChangeArrowheads="1"/>
          </p:cNvSpPr>
          <p:nvPr>
            <p:ph idx="1"/>
          </p:nvPr>
        </p:nvSpPr>
        <p:spPr bwMode="auto">
          <a:xfrm>
            <a:off x="1037037" y="3992931"/>
            <a:ext cx="104227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tx1"/>
                </a:solidFill>
                <a:effectLst/>
                <a:latin typeface="Avenir LT Std 45 Book" panose="020B0502020203020204" pitchFamily="34" charset="0"/>
                <a:hlinkClick r:id="rId2"/>
              </a:rPr>
              <a:t>https://lakeland.instructure.com/courses/1470971</a:t>
            </a:r>
            <a:endParaRPr kumimoji="0" lang="en-US" altLang="en-US" sz="44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445EDEFE-A24B-6E5F-27D3-B1C4DEBA81CA}"/>
              </a:ext>
            </a:extLst>
          </p:cNvPr>
          <p:cNvSpPr txBox="1"/>
          <p:nvPr/>
        </p:nvSpPr>
        <p:spPr>
          <a:xfrm>
            <a:off x="1037037" y="2775958"/>
            <a:ext cx="10364981" cy="1077218"/>
          </a:xfrm>
          <a:prstGeom prst="rect">
            <a:avLst/>
          </a:prstGeom>
          <a:noFill/>
        </p:spPr>
        <p:txBody>
          <a:bodyPr wrap="square" rtlCol="0">
            <a:spAutoFit/>
          </a:bodyPr>
          <a:lstStyle/>
          <a:p>
            <a:r>
              <a:rPr lang="en-US" sz="3200" dirty="0">
                <a:latin typeface="Avenir LT Std 45 Book" panose="020B0502020203020204" pitchFamily="34" charset="0"/>
              </a:rPr>
              <a:t>Practice and Guide Page – Does not count for a grade. Click this link:</a:t>
            </a:r>
          </a:p>
        </p:txBody>
      </p:sp>
      <p:sp>
        <p:nvSpPr>
          <p:cNvPr id="6" name="TextBox 5">
            <a:extLst>
              <a:ext uri="{FF2B5EF4-FFF2-40B4-BE49-F238E27FC236}">
                <a16:creationId xmlns:a16="http://schemas.microsoft.com/office/drawing/2014/main" id="{3A576AFA-2B48-B7D5-0694-02C352156E9F}"/>
              </a:ext>
            </a:extLst>
          </p:cNvPr>
          <p:cNvSpPr txBox="1"/>
          <p:nvPr/>
        </p:nvSpPr>
        <p:spPr>
          <a:xfrm>
            <a:off x="965200" y="1506497"/>
            <a:ext cx="9963129" cy="584775"/>
          </a:xfrm>
          <a:prstGeom prst="rect">
            <a:avLst/>
          </a:prstGeom>
          <a:noFill/>
        </p:spPr>
        <p:txBody>
          <a:bodyPr wrap="square" rtlCol="0">
            <a:spAutoFit/>
          </a:bodyPr>
          <a:lstStyle/>
          <a:p>
            <a:r>
              <a:rPr lang="en-US" sz="3200" dirty="0">
                <a:latin typeface="Avenir Next LT Pro" panose="020B0504020202020204" pitchFamily="34" charset="0"/>
                <a:hlinkClick r:id="rId3"/>
              </a:rPr>
              <a:t>Click this link: Canvas FAQs - Lake Land College</a:t>
            </a:r>
            <a:endParaRPr lang="en-US" sz="3200" dirty="0">
              <a:latin typeface="Avenir Next LT Pro" panose="020B0504020202020204" pitchFamily="34" charset="0"/>
            </a:endParaRPr>
          </a:p>
        </p:txBody>
      </p:sp>
    </p:spTree>
    <p:extLst>
      <p:ext uri="{BB962C8B-B14F-4D97-AF65-F5344CB8AC3E}">
        <p14:creationId xmlns:p14="http://schemas.microsoft.com/office/powerpoint/2010/main" val="214159557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ake Land College Power Point Template with multiple layouts" id="{5B25BBC9-EFE0-465D-8471-C5885E99533C}" vid="{F6FFCE71-E34D-4E52-B7F9-1B37D9B89D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ake Land College Power Point Template with multiple layouts" id="{5B25BBC9-EFE0-465D-8471-C5885E99533C}" vid="{BB208471-2839-44C4-BE46-9BCF0D466E9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Lake Land College Power Point Template with Multiple Layouts</Template>
  <TotalTime>4075</TotalTime>
  <Words>892</Words>
  <Application>Microsoft Office PowerPoint</Application>
  <PresentationFormat>Widescreen</PresentationFormat>
  <Paragraphs>85</Paragraphs>
  <Slides>19</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Avenir LT Std 45 Book</vt:lpstr>
      <vt:lpstr>Avenir Next LT Pro</vt:lpstr>
      <vt:lpstr>Calibri</vt:lpstr>
      <vt:lpstr>Calibri Light</vt:lpstr>
      <vt:lpstr>Minion Pro</vt:lpstr>
      <vt:lpstr>Custom Design</vt:lpstr>
      <vt:lpstr>Office Theme</vt:lpstr>
      <vt:lpstr>PowerPoint Presentation</vt:lpstr>
      <vt:lpstr>Introduction</vt:lpstr>
      <vt:lpstr>To get started</vt:lpstr>
      <vt:lpstr>PowerPoint Presentation</vt:lpstr>
      <vt:lpstr>Application</vt:lpstr>
      <vt:lpstr>Requirements </vt:lpstr>
      <vt:lpstr>Student Portal, Canvas, Virtual Machine</vt:lpstr>
      <vt:lpstr>Logging in</vt:lpstr>
      <vt:lpstr>Canvas </vt:lpstr>
      <vt:lpstr>Email and Office 365</vt:lpstr>
      <vt:lpstr>Adding an attachment On Outlook for Desktop - Windows/Mac </vt:lpstr>
      <vt:lpstr>Adding an attachment On Outlook Web - Outlook.com or Office 365 </vt:lpstr>
      <vt:lpstr>Dropping or withdraw</vt:lpstr>
      <vt:lpstr>Technology for online or virtual</vt:lpstr>
      <vt:lpstr>Transcripts </vt:lpstr>
      <vt:lpstr>Things to remember</vt:lpstr>
      <vt:lpstr>Announcements</vt:lpstr>
      <vt:lpstr>Shameless plug for Honors Experience  Click Link: Honors Experience - Lake Land College</vt:lpstr>
      <vt:lpstr>   Thank you!</vt:lpstr>
    </vt:vector>
  </TitlesOfParts>
  <Company>Lake Land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student orientation</dc:title>
  <dc:creator>Meghan McGreevy</dc:creator>
  <cp:lastModifiedBy>Tessa Wiles</cp:lastModifiedBy>
  <cp:revision>345</cp:revision>
  <cp:lastPrinted>2019-03-14T15:32:51Z</cp:lastPrinted>
  <dcterms:created xsi:type="dcterms:W3CDTF">2015-09-29T18:31:14Z</dcterms:created>
  <dcterms:modified xsi:type="dcterms:W3CDTF">2026-01-09T14:00:34Z</dcterms:modified>
</cp:coreProperties>
</file>